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4">
  <p:sldMasterIdLst>
    <p:sldMasterId id="2147483648" r:id="rId3"/>
    <p:sldMasterId id="2147483682" r:id="rId4"/>
    <p:sldMasterId id="2147483862" r:id="rId5"/>
    <p:sldMasterId id="2147483877" r:id="rId6"/>
    <p:sldMasterId id="2147483892" r:id="rId7"/>
    <p:sldMasterId id="2147483907" r:id="rId8"/>
    <p:sldMasterId id="2147483952" r:id="rId9"/>
  </p:sldMasterIdLst>
  <p:notesMasterIdLst>
    <p:notesMasterId r:id="rId69"/>
  </p:notesMasterIdLst>
  <p:handoutMasterIdLst>
    <p:handoutMasterId r:id="rId70"/>
  </p:handoutMasterIdLst>
  <p:sldIdLst>
    <p:sldId id="411" r:id="rId10"/>
    <p:sldId id="283" r:id="rId11"/>
    <p:sldId id="412" r:id="rId12"/>
    <p:sldId id="413" r:id="rId13"/>
    <p:sldId id="438" r:id="rId14"/>
    <p:sldId id="451" r:id="rId15"/>
    <p:sldId id="439" r:id="rId16"/>
    <p:sldId id="442" r:id="rId17"/>
    <p:sldId id="443" r:id="rId18"/>
    <p:sldId id="444" r:id="rId19"/>
    <p:sldId id="445" r:id="rId20"/>
    <p:sldId id="446" r:id="rId21"/>
    <p:sldId id="453" r:id="rId22"/>
    <p:sldId id="447" r:id="rId23"/>
    <p:sldId id="448" r:id="rId24"/>
    <p:sldId id="449" r:id="rId25"/>
    <p:sldId id="452" r:id="rId26"/>
    <p:sldId id="454" r:id="rId27"/>
    <p:sldId id="455" r:id="rId28"/>
    <p:sldId id="456" r:id="rId29"/>
    <p:sldId id="457" r:id="rId30"/>
    <p:sldId id="458" r:id="rId31"/>
    <p:sldId id="459" r:id="rId32"/>
    <p:sldId id="460" r:id="rId33"/>
    <p:sldId id="461" r:id="rId34"/>
    <p:sldId id="463" r:id="rId35"/>
    <p:sldId id="462" r:id="rId36"/>
    <p:sldId id="464" r:id="rId37"/>
    <p:sldId id="465" r:id="rId38"/>
    <p:sldId id="466" r:id="rId39"/>
    <p:sldId id="467" r:id="rId40"/>
    <p:sldId id="468" r:id="rId41"/>
    <p:sldId id="470" r:id="rId42"/>
    <p:sldId id="471" r:id="rId43"/>
    <p:sldId id="472" r:id="rId44"/>
    <p:sldId id="414" r:id="rId45"/>
    <p:sldId id="367" r:id="rId46"/>
    <p:sldId id="415" r:id="rId47"/>
    <p:sldId id="418" r:id="rId48"/>
    <p:sldId id="417" r:id="rId49"/>
    <p:sldId id="419" r:id="rId50"/>
    <p:sldId id="420" r:id="rId51"/>
    <p:sldId id="421" r:id="rId52"/>
    <p:sldId id="473" r:id="rId53"/>
    <p:sldId id="474" r:id="rId54"/>
    <p:sldId id="475" r:id="rId55"/>
    <p:sldId id="476" r:id="rId56"/>
    <p:sldId id="477" r:id="rId57"/>
    <p:sldId id="478" r:id="rId58"/>
    <p:sldId id="480" r:id="rId59"/>
    <p:sldId id="481" r:id="rId60"/>
    <p:sldId id="483" r:id="rId61"/>
    <p:sldId id="484" r:id="rId62"/>
    <p:sldId id="482" r:id="rId63"/>
    <p:sldId id="485" r:id="rId64"/>
    <p:sldId id="486" r:id="rId65"/>
    <p:sldId id="487" r:id="rId66"/>
    <p:sldId id="434" r:id="rId67"/>
    <p:sldId id="296" r:id="rId6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574" autoAdjust="0"/>
  </p:normalViewPr>
  <p:slideViewPr>
    <p:cSldViewPr snapToGrid="0">
      <p:cViewPr varScale="1">
        <p:scale>
          <a:sx n="70" d="100"/>
          <a:sy n="70" d="100"/>
        </p:scale>
        <p:origin x="-66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microsoft.com/office/2015/10/relationships/revisionInfo" Target="revisionInfo.xml"/><Relationship Id="rId7" Type="http://schemas.openxmlformats.org/officeDocument/2006/relationships/slideMaster" Target="slideMasters/slideMaster5.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6.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8F9AC-BD36-4C90-AF74-59ECC5367746}" type="doc">
      <dgm:prSet loTypeId="urn:microsoft.com/office/officeart/2005/8/layout/hProcess9" loCatId="process" qsTypeId="urn:microsoft.com/office/officeart/2005/8/quickstyle/simple1" qsCatId="simple" csTypeId="urn:microsoft.com/office/officeart/2005/8/colors/accent0_1" csCatId="mainScheme" phldr="1"/>
      <dgm:spPr/>
    </dgm:pt>
    <dgm:pt modelId="{5823F879-06D6-4DBB-90B8-A4A6A7BFFB54}">
      <dgm:prSet phldrT="[Текст]" custT="1"/>
      <dgm:spPr>
        <a:solidFill>
          <a:schemeClr val="accent2">
            <a:lumMod val="20000"/>
            <a:lumOff val="80000"/>
          </a:schemeClr>
        </a:solidFill>
      </dgm:spPr>
      <dgm:t>
        <a:bodyPr/>
        <a:lstStyle/>
        <a:p>
          <a:r>
            <a:rPr lang="ru-RU" sz="2400" b="1" dirty="0" smtClean="0"/>
            <a:t>Радикализм</a:t>
          </a:r>
          <a:endParaRPr lang="ru-RU" sz="2400" dirty="0"/>
        </a:p>
      </dgm:t>
    </dgm:pt>
    <dgm:pt modelId="{7E7CEB0F-3B2A-49DC-AF99-C0CC8FBFD669}" type="parTrans" cxnId="{ABBF6621-CADF-4868-AFD9-3169B83BDBA5}">
      <dgm:prSet/>
      <dgm:spPr/>
      <dgm:t>
        <a:bodyPr/>
        <a:lstStyle/>
        <a:p>
          <a:endParaRPr lang="ru-RU"/>
        </a:p>
      </dgm:t>
    </dgm:pt>
    <dgm:pt modelId="{4FC94CCA-209F-4A80-AB5A-BD7BB3739D0D}" type="sibTrans" cxnId="{ABBF6621-CADF-4868-AFD9-3169B83BDBA5}">
      <dgm:prSet/>
      <dgm:spPr/>
      <dgm:t>
        <a:bodyPr/>
        <a:lstStyle/>
        <a:p>
          <a:endParaRPr lang="ru-RU"/>
        </a:p>
      </dgm:t>
    </dgm:pt>
    <dgm:pt modelId="{82156877-2C38-4506-8EDF-816B7579D0E2}">
      <dgm:prSet custT="1"/>
      <dgm:spPr>
        <a:solidFill>
          <a:schemeClr val="accent2">
            <a:lumMod val="40000"/>
            <a:lumOff val="60000"/>
          </a:schemeClr>
        </a:solidFill>
      </dgm:spPr>
      <dgm:t>
        <a:bodyPr/>
        <a:lstStyle/>
        <a:p>
          <a:r>
            <a:rPr lang="ru-RU" sz="2400" b="1" dirty="0" smtClean="0"/>
            <a:t>Экстремизм</a:t>
          </a:r>
          <a:endParaRPr lang="ru-RU" sz="2400" dirty="0"/>
        </a:p>
      </dgm:t>
    </dgm:pt>
    <dgm:pt modelId="{60959096-B122-4C70-83D5-D929440E0C52}" type="parTrans" cxnId="{A785C5BA-40A5-4066-A8CD-8DB224631A46}">
      <dgm:prSet/>
      <dgm:spPr/>
      <dgm:t>
        <a:bodyPr/>
        <a:lstStyle/>
        <a:p>
          <a:endParaRPr lang="ru-RU"/>
        </a:p>
      </dgm:t>
    </dgm:pt>
    <dgm:pt modelId="{F3730526-B866-4324-B135-68C82DB388D4}" type="sibTrans" cxnId="{A785C5BA-40A5-4066-A8CD-8DB224631A46}">
      <dgm:prSet/>
      <dgm:spPr/>
      <dgm:t>
        <a:bodyPr/>
        <a:lstStyle/>
        <a:p>
          <a:endParaRPr lang="ru-RU"/>
        </a:p>
      </dgm:t>
    </dgm:pt>
    <dgm:pt modelId="{83AED979-5C57-40DE-A8DE-18B70ACE4F24}">
      <dgm:prSet custT="1"/>
      <dgm:spPr>
        <a:solidFill>
          <a:schemeClr val="accent2">
            <a:lumMod val="60000"/>
            <a:lumOff val="40000"/>
          </a:schemeClr>
        </a:solidFill>
      </dgm:spPr>
      <dgm:t>
        <a:bodyPr/>
        <a:lstStyle/>
        <a:p>
          <a:r>
            <a:rPr lang="ru-RU" sz="2400" b="1" dirty="0" smtClean="0"/>
            <a:t>Фанатизм</a:t>
          </a:r>
          <a:endParaRPr lang="ru-RU" sz="2400" dirty="0"/>
        </a:p>
      </dgm:t>
    </dgm:pt>
    <dgm:pt modelId="{020204CF-84A3-4B08-9000-9E6F0A3C4E0F}" type="parTrans" cxnId="{E31B434C-0381-4FBC-81C3-D1923A34FEF3}">
      <dgm:prSet/>
      <dgm:spPr/>
      <dgm:t>
        <a:bodyPr/>
        <a:lstStyle/>
        <a:p>
          <a:endParaRPr lang="ru-RU"/>
        </a:p>
      </dgm:t>
    </dgm:pt>
    <dgm:pt modelId="{85EEBAEF-1818-474E-A7E6-A008CEF58D2B}" type="sibTrans" cxnId="{E31B434C-0381-4FBC-81C3-D1923A34FEF3}">
      <dgm:prSet/>
      <dgm:spPr/>
      <dgm:t>
        <a:bodyPr/>
        <a:lstStyle/>
        <a:p>
          <a:endParaRPr lang="ru-RU"/>
        </a:p>
      </dgm:t>
    </dgm:pt>
    <dgm:pt modelId="{95C02C1A-1C4A-45DD-BF0F-C9018C91392D}">
      <dgm:prSet custT="1"/>
      <dgm:spPr>
        <a:solidFill>
          <a:schemeClr val="accent2">
            <a:lumMod val="75000"/>
          </a:schemeClr>
        </a:solidFill>
      </dgm:spPr>
      <dgm:t>
        <a:bodyPr/>
        <a:lstStyle/>
        <a:p>
          <a:r>
            <a:rPr lang="ru-RU" sz="2800" b="1" dirty="0" smtClean="0">
              <a:solidFill>
                <a:schemeClr val="bg1"/>
              </a:solidFill>
            </a:rPr>
            <a:t>Терроризм </a:t>
          </a:r>
          <a:endParaRPr lang="ru-RU" sz="2800" b="1" dirty="0">
            <a:solidFill>
              <a:schemeClr val="bg1"/>
            </a:solidFill>
          </a:endParaRPr>
        </a:p>
      </dgm:t>
    </dgm:pt>
    <dgm:pt modelId="{313F93A1-9187-4935-8641-847BDBD3942E}" type="parTrans" cxnId="{9059D90D-5A19-4A74-8780-ACE03F4882E8}">
      <dgm:prSet/>
      <dgm:spPr/>
      <dgm:t>
        <a:bodyPr/>
        <a:lstStyle/>
        <a:p>
          <a:endParaRPr lang="ru-RU"/>
        </a:p>
      </dgm:t>
    </dgm:pt>
    <dgm:pt modelId="{BD8937A2-1B41-40B2-8D6E-C464556CF7FD}" type="sibTrans" cxnId="{9059D90D-5A19-4A74-8780-ACE03F4882E8}">
      <dgm:prSet/>
      <dgm:spPr/>
      <dgm:t>
        <a:bodyPr/>
        <a:lstStyle/>
        <a:p>
          <a:endParaRPr lang="ru-RU"/>
        </a:p>
      </dgm:t>
    </dgm:pt>
    <dgm:pt modelId="{DCADA3B8-8225-497A-BA89-129E9B9A5874}" type="pres">
      <dgm:prSet presAssocID="{BE28F9AC-BD36-4C90-AF74-59ECC5367746}" presName="CompostProcess" presStyleCnt="0">
        <dgm:presLayoutVars>
          <dgm:dir/>
          <dgm:resizeHandles val="exact"/>
        </dgm:presLayoutVars>
      </dgm:prSet>
      <dgm:spPr/>
    </dgm:pt>
    <dgm:pt modelId="{B7A9E506-45E4-4315-A677-BCFFC48FA54B}" type="pres">
      <dgm:prSet presAssocID="{BE28F9AC-BD36-4C90-AF74-59ECC5367746}" presName="arrow" presStyleLbl="bgShp" presStyleIdx="0" presStyleCnt="1"/>
      <dgm:spPr/>
    </dgm:pt>
    <dgm:pt modelId="{67C34F5E-DB9E-4C3D-AF8F-A29F57C50E72}" type="pres">
      <dgm:prSet presAssocID="{BE28F9AC-BD36-4C90-AF74-59ECC5367746}" presName="linearProcess" presStyleCnt="0"/>
      <dgm:spPr/>
    </dgm:pt>
    <dgm:pt modelId="{7B46C49E-11DD-4B52-99A2-4A6CD3A1BA73}" type="pres">
      <dgm:prSet presAssocID="{5823F879-06D6-4DBB-90B8-A4A6A7BFFB54}" presName="textNode" presStyleLbl="node1" presStyleIdx="0" presStyleCnt="4" custScaleX="86457" custScaleY="50300">
        <dgm:presLayoutVars>
          <dgm:bulletEnabled val="1"/>
        </dgm:presLayoutVars>
      </dgm:prSet>
      <dgm:spPr/>
      <dgm:t>
        <a:bodyPr/>
        <a:lstStyle/>
        <a:p>
          <a:endParaRPr lang="ru-RU"/>
        </a:p>
      </dgm:t>
    </dgm:pt>
    <dgm:pt modelId="{810A4996-319E-4AA4-A5C7-E232514C1AB3}" type="pres">
      <dgm:prSet presAssocID="{4FC94CCA-209F-4A80-AB5A-BD7BB3739D0D}" presName="sibTrans" presStyleCnt="0"/>
      <dgm:spPr/>
    </dgm:pt>
    <dgm:pt modelId="{0E6CDE61-1459-4A1E-9733-278F6EA09CFB}" type="pres">
      <dgm:prSet presAssocID="{82156877-2C38-4506-8EDF-816B7579D0E2}" presName="textNode" presStyleLbl="node1" presStyleIdx="1" presStyleCnt="4" custScaleY="57479">
        <dgm:presLayoutVars>
          <dgm:bulletEnabled val="1"/>
        </dgm:presLayoutVars>
      </dgm:prSet>
      <dgm:spPr/>
      <dgm:t>
        <a:bodyPr/>
        <a:lstStyle/>
        <a:p>
          <a:endParaRPr lang="ru-RU"/>
        </a:p>
      </dgm:t>
    </dgm:pt>
    <dgm:pt modelId="{5DF2AAFE-0046-49C9-9C74-DC53B31FD454}" type="pres">
      <dgm:prSet presAssocID="{F3730526-B866-4324-B135-68C82DB388D4}" presName="sibTrans" presStyleCnt="0"/>
      <dgm:spPr/>
    </dgm:pt>
    <dgm:pt modelId="{F1DB19B8-2ADE-4225-8A9F-3E6B6F2EF383}" type="pres">
      <dgm:prSet presAssocID="{83AED979-5C57-40DE-A8DE-18B70ACE4F24}" presName="textNode" presStyleLbl="node1" presStyleIdx="2" presStyleCnt="4" custScaleX="108344" custScaleY="72823" custLinFactNeighborX="-12866">
        <dgm:presLayoutVars>
          <dgm:bulletEnabled val="1"/>
        </dgm:presLayoutVars>
      </dgm:prSet>
      <dgm:spPr/>
      <dgm:t>
        <a:bodyPr/>
        <a:lstStyle/>
        <a:p>
          <a:endParaRPr lang="ru-RU"/>
        </a:p>
      </dgm:t>
    </dgm:pt>
    <dgm:pt modelId="{8BCCD107-E46A-4312-84E2-020425091BED}" type="pres">
      <dgm:prSet presAssocID="{85EEBAEF-1818-474E-A7E6-A008CEF58D2B}" presName="sibTrans" presStyleCnt="0"/>
      <dgm:spPr/>
    </dgm:pt>
    <dgm:pt modelId="{D5A96EC6-61AC-4061-A63D-CA01F612B85B}" type="pres">
      <dgm:prSet presAssocID="{95C02C1A-1C4A-45DD-BF0F-C9018C91392D}" presName="textNode" presStyleLbl="node1" presStyleIdx="3" presStyleCnt="4" custScaleX="123965" custScaleY="89339">
        <dgm:presLayoutVars>
          <dgm:bulletEnabled val="1"/>
        </dgm:presLayoutVars>
      </dgm:prSet>
      <dgm:spPr/>
      <dgm:t>
        <a:bodyPr/>
        <a:lstStyle/>
        <a:p>
          <a:endParaRPr lang="ru-RU"/>
        </a:p>
      </dgm:t>
    </dgm:pt>
  </dgm:ptLst>
  <dgm:cxnLst>
    <dgm:cxn modelId="{9059D90D-5A19-4A74-8780-ACE03F4882E8}" srcId="{BE28F9AC-BD36-4C90-AF74-59ECC5367746}" destId="{95C02C1A-1C4A-45DD-BF0F-C9018C91392D}" srcOrd="3" destOrd="0" parTransId="{313F93A1-9187-4935-8641-847BDBD3942E}" sibTransId="{BD8937A2-1B41-40B2-8D6E-C464556CF7FD}"/>
    <dgm:cxn modelId="{ABBF6621-CADF-4868-AFD9-3169B83BDBA5}" srcId="{BE28F9AC-BD36-4C90-AF74-59ECC5367746}" destId="{5823F879-06D6-4DBB-90B8-A4A6A7BFFB54}" srcOrd="0" destOrd="0" parTransId="{7E7CEB0F-3B2A-49DC-AF99-C0CC8FBFD669}" sibTransId="{4FC94CCA-209F-4A80-AB5A-BD7BB3739D0D}"/>
    <dgm:cxn modelId="{A785C5BA-40A5-4066-A8CD-8DB224631A46}" srcId="{BE28F9AC-BD36-4C90-AF74-59ECC5367746}" destId="{82156877-2C38-4506-8EDF-816B7579D0E2}" srcOrd="1" destOrd="0" parTransId="{60959096-B122-4C70-83D5-D929440E0C52}" sibTransId="{F3730526-B866-4324-B135-68C82DB388D4}"/>
    <dgm:cxn modelId="{26A4514F-DE1D-4001-902B-04C718BA6682}" type="presOf" srcId="{95C02C1A-1C4A-45DD-BF0F-C9018C91392D}" destId="{D5A96EC6-61AC-4061-A63D-CA01F612B85B}" srcOrd="0" destOrd="0" presId="urn:microsoft.com/office/officeart/2005/8/layout/hProcess9"/>
    <dgm:cxn modelId="{B063C5C1-A54B-4F14-AE5F-FAC35A19D58C}" type="presOf" srcId="{5823F879-06D6-4DBB-90B8-A4A6A7BFFB54}" destId="{7B46C49E-11DD-4B52-99A2-4A6CD3A1BA73}" srcOrd="0" destOrd="0" presId="urn:microsoft.com/office/officeart/2005/8/layout/hProcess9"/>
    <dgm:cxn modelId="{25C4D87B-6502-4182-A468-5F96D7334BBF}" type="presOf" srcId="{82156877-2C38-4506-8EDF-816B7579D0E2}" destId="{0E6CDE61-1459-4A1E-9733-278F6EA09CFB}" srcOrd="0" destOrd="0" presId="urn:microsoft.com/office/officeart/2005/8/layout/hProcess9"/>
    <dgm:cxn modelId="{C28A21FE-1864-4468-A7DF-CBE41840D1F7}" type="presOf" srcId="{83AED979-5C57-40DE-A8DE-18B70ACE4F24}" destId="{F1DB19B8-2ADE-4225-8A9F-3E6B6F2EF383}" srcOrd="0" destOrd="0" presId="urn:microsoft.com/office/officeart/2005/8/layout/hProcess9"/>
    <dgm:cxn modelId="{E31B434C-0381-4FBC-81C3-D1923A34FEF3}" srcId="{BE28F9AC-BD36-4C90-AF74-59ECC5367746}" destId="{83AED979-5C57-40DE-A8DE-18B70ACE4F24}" srcOrd="2" destOrd="0" parTransId="{020204CF-84A3-4B08-9000-9E6F0A3C4E0F}" sibTransId="{85EEBAEF-1818-474E-A7E6-A008CEF58D2B}"/>
    <dgm:cxn modelId="{5C75B32B-F23E-46CC-A290-AA6AF708725B}" type="presOf" srcId="{BE28F9AC-BD36-4C90-AF74-59ECC5367746}" destId="{DCADA3B8-8225-497A-BA89-129E9B9A5874}" srcOrd="0" destOrd="0" presId="urn:microsoft.com/office/officeart/2005/8/layout/hProcess9"/>
    <dgm:cxn modelId="{8D202739-5A75-4836-9EC6-88829446D669}" type="presParOf" srcId="{DCADA3B8-8225-497A-BA89-129E9B9A5874}" destId="{B7A9E506-45E4-4315-A677-BCFFC48FA54B}" srcOrd="0" destOrd="0" presId="urn:microsoft.com/office/officeart/2005/8/layout/hProcess9"/>
    <dgm:cxn modelId="{0CD857AA-20DC-4951-9C73-374F057D496B}" type="presParOf" srcId="{DCADA3B8-8225-497A-BA89-129E9B9A5874}" destId="{67C34F5E-DB9E-4C3D-AF8F-A29F57C50E72}" srcOrd="1" destOrd="0" presId="urn:microsoft.com/office/officeart/2005/8/layout/hProcess9"/>
    <dgm:cxn modelId="{D5F89997-B79D-410F-B6BC-8ECCAC3B1AED}" type="presParOf" srcId="{67C34F5E-DB9E-4C3D-AF8F-A29F57C50E72}" destId="{7B46C49E-11DD-4B52-99A2-4A6CD3A1BA73}" srcOrd="0" destOrd="0" presId="urn:microsoft.com/office/officeart/2005/8/layout/hProcess9"/>
    <dgm:cxn modelId="{A581C52C-BB33-4C00-8D7A-7950016D22D7}" type="presParOf" srcId="{67C34F5E-DB9E-4C3D-AF8F-A29F57C50E72}" destId="{810A4996-319E-4AA4-A5C7-E232514C1AB3}" srcOrd="1" destOrd="0" presId="urn:microsoft.com/office/officeart/2005/8/layout/hProcess9"/>
    <dgm:cxn modelId="{258A17CF-41E4-4CD7-964B-994B72BB78F7}" type="presParOf" srcId="{67C34F5E-DB9E-4C3D-AF8F-A29F57C50E72}" destId="{0E6CDE61-1459-4A1E-9733-278F6EA09CFB}" srcOrd="2" destOrd="0" presId="urn:microsoft.com/office/officeart/2005/8/layout/hProcess9"/>
    <dgm:cxn modelId="{9B84AC25-823F-4BB6-9BD5-11C7C90CA806}" type="presParOf" srcId="{67C34F5E-DB9E-4C3D-AF8F-A29F57C50E72}" destId="{5DF2AAFE-0046-49C9-9C74-DC53B31FD454}" srcOrd="3" destOrd="0" presId="urn:microsoft.com/office/officeart/2005/8/layout/hProcess9"/>
    <dgm:cxn modelId="{1968D4DE-1F49-4469-8457-DC27DE1A2DB0}" type="presParOf" srcId="{67C34F5E-DB9E-4C3D-AF8F-A29F57C50E72}" destId="{F1DB19B8-2ADE-4225-8A9F-3E6B6F2EF383}" srcOrd="4" destOrd="0" presId="urn:microsoft.com/office/officeart/2005/8/layout/hProcess9"/>
    <dgm:cxn modelId="{CC1BE9BB-73F6-4C11-A21C-DCB6098629BE}" type="presParOf" srcId="{67C34F5E-DB9E-4C3D-AF8F-A29F57C50E72}" destId="{8BCCD107-E46A-4312-84E2-020425091BED}" srcOrd="5" destOrd="0" presId="urn:microsoft.com/office/officeart/2005/8/layout/hProcess9"/>
    <dgm:cxn modelId="{3869F49C-5E74-4769-897A-8284D12D1540}" type="presParOf" srcId="{67C34F5E-DB9E-4C3D-AF8F-A29F57C50E72}" destId="{D5A96EC6-61AC-4061-A63D-CA01F612B85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72DBA-3FE5-4D11-B6E8-B0C1398EF95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301D1C58-1708-4F17-A853-83C1CE0ED601}">
      <dgm:prSet phldrT="[Текст]" custT="1"/>
      <dgm:spPr/>
      <dgm:t>
        <a:bodyPr/>
        <a:lstStyle/>
        <a:p>
          <a:r>
            <a:rPr lang="ru-RU" sz="2400" b="1" dirty="0" smtClean="0"/>
            <a:t>Идейные обличия терроризма</a:t>
          </a:r>
          <a:endParaRPr lang="ru-RU" sz="2400" b="1" dirty="0"/>
        </a:p>
      </dgm:t>
    </dgm:pt>
    <dgm:pt modelId="{605E9F61-2FE9-4250-9AFA-FC940DB17DE4}" type="parTrans" cxnId="{7B977148-6B1A-4A48-9C8D-8C88A91DA84A}">
      <dgm:prSet/>
      <dgm:spPr/>
      <dgm:t>
        <a:bodyPr/>
        <a:lstStyle/>
        <a:p>
          <a:endParaRPr lang="ru-RU"/>
        </a:p>
      </dgm:t>
    </dgm:pt>
    <dgm:pt modelId="{2737FA61-ED79-4BE3-A03D-F8194663F0AC}" type="sibTrans" cxnId="{7B977148-6B1A-4A48-9C8D-8C88A91DA84A}">
      <dgm:prSet/>
      <dgm:spPr/>
      <dgm:t>
        <a:bodyPr/>
        <a:lstStyle/>
        <a:p>
          <a:endParaRPr lang="ru-RU"/>
        </a:p>
      </dgm:t>
    </dgm:pt>
    <dgm:pt modelId="{C2E9669A-8367-4BC2-A76D-1B15F9F09F0F}">
      <dgm:prSet phldrT="[Текст]"/>
      <dgm:spPr/>
      <dgm:t>
        <a:bodyPr/>
        <a:lstStyle/>
        <a:p>
          <a:r>
            <a:rPr lang="ru-RU" b="1" dirty="0" smtClean="0"/>
            <a:t>Анархизм</a:t>
          </a:r>
          <a:endParaRPr lang="ru-RU" b="1" dirty="0"/>
        </a:p>
      </dgm:t>
    </dgm:pt>
    <dgm:pt modelId="{C989A8E8-BA70-4B3E-9E85-119703C29B94}" type="parTrans" cxnId="{42533803-663D-48AF-BB26-C99D7A058EAC}">
      <dgm:prSet/>
      <dgm:spPr/>
      <dgm:t>
        <a:bodyPr/>
        <a:lstStyle/>
        <a:p>
          <a:endParaRPr lang="ru-RU"/>
        </a:p>
      </dgm:t>
    </dgm:pt>
    <dgm:pt modelId="{E686BB58-3665-4F16-855E-9A1E4CEAEF7D}" type="sibTrans" cxnId="{42533803-663D-48AF-BB26-C99D7A058EAC}">
      <dgm:prSet/>
      <dgm:spPr/>
      <dgm:t>
        <a:bodyPr/>
        <a:lstStyle/>
        <a:p>
          <a:endParaRPr lang="ru-RU"/>
        </a:p>
      </dgm:t>
    </dgm:pt>
    <dgm:pt modelId="{85CED78D-BBB7-4FC7-9F88-3F97F4C353A7}">
      <dgm:prSet phldrT="[Текст]"/>
      <dgm:spPr/>
      <dgm:t>
        <a:bodyPr/>
        <a:lstStyle/>
        <a:p>
          <a:r>
            <a:rPr lang="ru-RU" b="1" dirty="0" smtClean="0"/>
            <a:t>Национализм</a:t>
          </a:r>
          <a:endParaRPr lang="ru-RU" b="1" dirty="0"/>
        </a:p>
      </dgm:t>
    </dgm:pt>
    <dgm:pt modelId="{FD721C57-E09F-48C7-945D-616B040AF0F1}" type="sibTrans" cxnId="{9CC204AA-5B75-4E4C-BBAD-5022D1D1B443}">
      <dgm:prSet/>
      <dgm:spPr/>
      <dgm:t>
        <a:bodyPr/>
        <a:lstStyle/>
        <a:p>
          <a:endParaRPr lang="ru-RU"/>
        </a:p>
      </dgm:t>
    </dgm:pt>
    <dgm:pt modelId="{3C070913-FEA0-400C-8ED5-3B8E677FF309}" type="parTrans" cxnId="{9CC204AA-5B75-4E4C-BBAD-5022D1D1B443}">
      <dgm:prSet/>
      <dgm:spPr/>
      <dgm:t>
        <a:bodyPr/>
        <a:lstStyle/>
        <a:p>
          <a:endParaRPr lang="ru-RU"/>
        </a:p>
      </dgm:t>
    </dgm:pt>
    <dgm:pt modelId="{F5D9997D-3F21-4A67-A300-A7CBC28507F0}">
      <dgm:prSet phldrT="[Текст]"/>
      <dgm:spPr/>
      <dgm:t>
        <a:bodyPr/>
        <a:lstStyle/>
        <a:p>
          <a:r>
            <a:rPr lang="ru-RU" b="1" dirty="0" smtClean="0"/>
            <a:t>Религиозный фанатизм</a:t>
          </a:r>
          <a:endParaRPr lang="ru-RU" b="1" dirty="0"/>
        </a:p>
      </dgm:t>
    </dgm:pt>
    <dgm:pt modelId="{2F6F2396-ED92-44BB-B802-6D6D16DB4163}" type="sibTrans" cxnId="{1E99C7E0-5C9A-4710-A690-567A5DF7E751}">
      <dgm:prSet/>
      <dgm:spPr/>
      <dgm:t>
        <a:bodyPr/>
        <a:lstStyle/>
        <a:p>
          <a:endParaRPr lang="ru-RU"/>
        </a:p>
      </dgm:t>
    </dgm:pt>
    <dgm:pt modelId="{94498408-F80C-4C25-A507-E03DECE8F436}" type="parTrans" cxnId="{1E99C7E0-5C9A-4710-A690-567A5DF7E751}">
      <dgm:prSet/>
      <dgm:spPr/>
      <dgm:t>
        <a:bodyPr/>
        <a:lstStyle/>
        <a:p>
          <a:endParaRPr lang="ru-RU"/>
        </a:p>
      </dgm:t>
    </dgm:pt>
    <dgm:pt modelId="{BF5AFA11-5AB2-4B52-9E21-EF0984ED88BC}">
      <dgm:prSet phldrT="[Текст]"/>
      <dgm:spPr/>
      <dgm:t>
        <a:bodyPr/>
        <a:lstStyle/>
        <a:p>
          <a:r>
            <a:rPr lang="ru-RU" b="1" dirty="0" smtClean="0"/>
            <a:t>Сепаратизм</a:t>
          </a:r>
          <a:endParaRPr lang="ru-RU" b="1" dirty="0"/>
        </a:p>
      </dgm:t>
    </dgm:pt>
    <dgm:pt modelId="{C1F50C7B-2731-4ACC-BAA1-7010D35E4F71}" type="parTrans" cxnId="{E6F8024F-C65A-4000-BC19-5342E8998F86}">
      <dgm:prSet/>
      <dgm:spPr/>
      <dgm:t>
        <a:bodyPr/>
        <a:lstStyle/>
        <a:p>
          <a:endParaRPr lang="ru-RU"/>
        </a:p>
      </dgm:t>
    </dgm:pt>
    <dgm:pt modelId="{B885F142-7448-4C58-B144-1578E4E39894}" type="sibTrans" cxnId="{E6F8024F-C65A-4000-BC19-5342E8998F86}">
      <dgm:prSet/>
      <dgm:spPr/>
      <dgm:t>
        <a:bodyPr/>
        <a:lstStyle/>
        <a:p>
          <a:endParaRPr lang="ru-RU"/>
        </a:p>
      </dgm:t>
    </dgm:pt>
    <dgm:pt modelId="{3302F15A-D311-47BF-995D-4AE5E07AD03B}">
      <dgm:prSet phldrT="[Текст]"/>
      <dgm:spPr/>
      <dgm:t>
        <a:bodyPr/>
        <a:lstStyle/>
        <a:p>
          <a:r>
            <a:rPr lang="ru-RU" b="1" dirty="0" smtClean="0"/>
            <a:t>Фашизм</a:t>
          </a:r>
          <a:endParaRPr lang="ru-RU" b="1" dirty="0"/>
        </a:p>
      </dgm:t>
    </dgm:pt>
    <dgm:pt modelId="{5E01618B-FEB5-4C27-8FDD-DE19715A5C02}" type="parTrans" cxnId="{A975BF47-61B4-4C46-B9B1-B680FC11BA29}">
      <dgm:prSet/>
      <dgm:spPr/>
      <dgm:t>
        <a:bodyPr/>
        <a:lstStyle/>
        <a:p>
          <a:endParaRPr lang="ru-RU"/>
        </a:p>
      </dgm:t>
    </dgm:pt>
    <dgm:pt modelId="{C332E193-0CAB-4DB5-A051-54E01C9F7F15}" type="sibTrans" cxnId="{A975BF47-61B4-4C46-B9B1-B680FC11BA29}">
      <dgm:prSet/>
      <dgm:spPr/>
      <dgm:t>
        <a:bodyPr/>
        <a:lstStyle/>
        <a:p>
          <a:endParaRPr lang="ru-RU"/>
        </a:p>
      </dgm:t>
    </dgm:pt>
    <dgm:pt modelId="{1F45BF28-0528-4227-973E-CB2C790DB670}">
      <dgm:prSet phldrT="[Текст]"/>
      <dgm:spPr/>
      <dgm:t>
        <a:bodyPr/>
        <a:lstStyle/>
        <a:p>
          <a:r>
            <a:rPr lang="ru-RU" b="1" dirty="0" smtClean="0"/>
            <a:t>Неофашизм</a:t>
          </a:r>
          <a:endParaRPr lang="ru-RU" b="1" dirty="0"/>
        </a:p>
      </dgm:t>
    </dgm:pt>
    <dgm:pt modelId="{944C5159-D49C-4492-A35A-D581BFA470A1}" type="parTrans" cxnId="{F6AC36CA-2D36-4307-B09C-69D793B81EF3}">
      <dgm:prSet/>
      <dgm:spPr/>
      <dgm:t>
        <a:bodyPr/>
        <a:lstStyle/>
        <a:p>
          <a:endParaRPr lang="ru-RU"/>
        </a:p>
      </dgm:t>
    </dgm:pt>
    <dgm:pt modelId="{61F1E44F-04DB-4790-B09A-1E012A257893}" type="sibTrans" cxnId="{F6AC36CA-2D36-4307-B09C-69D793B81EF3}">
      <dgm:prSet/>
      <dgm:spPr/>
      <dgm:t>
        <a:bodyPr/>
        <a:lstStyle/>
        <a:p>
          <a:endParaRPr lang="ru-RU"/>
        </a:p>
      </dgm:t>
    </dgm:pt>
    <dgm:pt modelId="{EA150413-10B5-419D-9DD7-E38CF9EE78A3}" type="pres">
      <dgm:prSet presAssocID="{11872DBA-3FE5-4D11-B6E8-B0C1398EF951}" presName="hierChild1" presStyleCnt="0">
        <dgm:presLayoutVars>
          <dgm:orgChart val="1"/>
          <dgm:chPref val="1"/>
          <dgm:dir/>
          <dgm:animOne val="branch"/>
          <dgm:animLvl val="lvl"/>
          <dgm:resizeHandles/>
        </dgm:presLayoutVars>
      </dgm:prSet>
      <dgm:spPr/>
      <dgm:t>
        <a:bodyPr/>
        <a:lstStyle/>
        <a:p>
          <a:endParaRPr lang="ru-RU"/>
        </a:p>
      </dgm:t>
    </dgm:pt>
    <dgm:pt modelId="{C6F75996-7CA4-4C9C-B95D-1CDD9ECDCE97}" type="pres">
      <dgm:prSet presAssocID="{301D1C58-1708-4F17-A853-83C1CE0ED601}" presName="hierRoot1" presStyleCnt="0">
        <dgm:presLayoutVars>
          <dgm:hierBranch val="init"/>
        </dgm:presLayoutVars>
      </dgm:prSet>
      <dgm:spPr/>
    </dgm:pt>
    <dgm:pt modelId="{57DF1ECE-93FB-4B16-94FB-1CA6BA10FC04}" type="pres">
      <dgm:prSet presAssocID="{301D1C58-1708-4F17-A853-83C1CE0ED601}" presName="rootComposite1" presStyleCnt="0"/>
      <dgm:spPr/>
    </dgm:pt>
    <dgm:pt modelId="{000F1C70-8A30-4DD5-A5C4-9426E2AFC419}" type="pres">
      <dgm:prSet presAssocID="{301D1C58-1708-4F17-A853-83C1CE0ED601}" presName="rootText1" presStyleLbl="node0" presStyleIdx="0" presStyleCnt="1" custScaleX="467970">
        <dgm:presLayoutVars>
          <dgm:chPref val="3"/>
        </dgm:presLayoutVars>
      </dgm:prSet>
      <dgm:spPr/>
      <dgm:t>
        <a:bodyPr/>
        <a:lstStyle/>
        <a:p>
          <a:endParaRPr lang="ru-RU"/>
        </a:p>
      </dgm:t>
    </dgm:pt>
    <dgm:pt modelId="{2B994E97-A215-482B-B8F1-6E68672B41D0}" type="pres">
      <dgm:prSet presAssocID="{301D1C58-1708-4F17-A853-83C1CE0ED601}" presName="rootConnector1" presStyleLbl="node1" presStyleIdx="0" presStyleCnt="0"/>
      <dgm:spPr/>
      <dgm:t>
        <a:bodyPr/>
        <a:lstStyle/>
        <a:p>
          <a:endParaRPr lang="ru-RU"/>
        </a:p>
      </dgm:t>
    </dgm:pt>
    <dgm:pt modelId="{BF0C6090-3B6E-442A-B7C8-EFA2E6AFA347}" type="pres">
      <dgm:prSet presAssocID="{301D1C58-1708-4F17-A853-83C1CE0ED601}" presName="hierChild2" presStyleCnt="0"/>
      <dgm:spPr/>
    </dgm:pt>
    <dgm:pt modelId="{B7CAA608-FF90-4428-A87D-C9F8B6BC33BE}" type="pres">
      <dgm:prSet presAssocID="{94498408-F80C-4C25-A507-E03DECE8F436}" presName="Name37" presStyleLbl="parChTrans1D2" presStyleIdx="0" presStyleCnt="6"/>
      <dgm:spPr/>
      <dgm:t>
        <a:bodyPr/>
        <a:lstStyle/>
        <a:p>
          <a:endParaRPr lang="ru-RU"/>
        </a:p>
      </dgm:t>
    </dgm:pt>
    <dgm:pt modelId="{FC47555D-08A7-475F-8CDE-7310C4F07CEA}" type="pres">
      <dgm:prSet presAssocID="{F5D9997D-3F21-4A67-A300-A7CBC28507F0}" presName="hierRoot2" presStyleCnt="0">
        <dgm:presLayoutVars>
          <dgm:hierBranch val="init"/>
        </dgm:presLayoutVars>
      </dgm:prSet>
      <dgm:spPr/>
    </dgm:pt>
    <dgm:pt modelId="{11ADB73B-E4A3-42B0-9EA4-BB71F9D47765}" type="pres">
      <dgm:prSet presAssocID="{F5D9997D-3F21-4A67-A300-A7CBC28507F0}" presName="rootComposite" presStyleCnt="0"/>
      <dgm:spPr/>
    </dgm:pt>
    <dgm:pt modelId="{04ECF665-BD61-4ACD-884B-2984B12D8DC4}" type="pres">
      <dgm:prSet presAssocID="{F5D9997D-3F21-4A67-A300-A7CBC28507F0}" presName="rootText" presStyleLbl="node2" presStyleIdx="0" presStyleCnt="6">
        <dgm:presLayoutVars>
          <dgm:chPref val="3"/>
        </dgm:presLayoutVars>
      </dgm:prSet>
      <dgm:spPr/>
      <dgm:t>
        <a:bodyPr/>
        <a:lstStyle/>
        <a:p>
          <a:endParaRPr lang="ru-RU"/>
        </a:p>
      </dgm:t>
    </dgm:pt>
    <dgm:pt modelId="{0352529D-9154-4CFB-AE4C-23EE0128107C}" type="pres">
      <dgm:prSet presAssocID="{F5D9997D-3F21-4A67-A300-A7CBC28507F0}" presName="rootConnector" presStyleLbl="node2" presStyleIdx="0" presStyleCnt="6"/>
      <dgm:spPr/>
      <dgm:t>
        <a:bodyPr/>
        <a:lstStyle/>
        <a:p>
          <a:endParaRPr lang="ru-RU"/>
        </a:p>
      </dgm:t>
    </dgm:pt>
    <dgm:pt modelId="{6F186DD8-7F86-48E4-8782-5816BA8F80CC}" type="pres">
      <dgm:prSet presAssocID="{F5D9997D-3F21-4A67-A300-A7CBC28507F0}" presName="hierChild4" presStyleCnt="0"/>
      <dgm:spPr/>
    </dgm:pt>
    <dgm:pt modelId="{99561632-0D5D-4DA2-842D-D342901B1119}" type="pres">
      <dgm:prSet presAssocID="{F5D9997D-3F21-4A67-A300-A7CBC28507F0}" presName="hierChild5" presStyleCnt="0"/>
      <dgm:spPr/>
    </dgm:pt>
    <dgm:pt modelId="{DCBEE556-D3C0-42F7-8C47-217E53CE0626}" type="pres">
      <dgm:prSet presAssocID="{3C070913-FEA0-400C-8ED5-3B8E677FF309}" presName="Name37" presStyleLbl="parChTrans1D2" presStyleIdx="1" presStyleCnt="6"/>
      <dgm:spPr/>
      <dgm:t>
        <a:bodyPr/>
        <a:lstStyle/>
        <a:p>
          <a:endParaRPr lang="ru-RU"/>
        </a:p>
      </dgm:t>
    </dgm:pt>
    <dgm:pt modelId="{6B28F37D-BAC6-4182-80A9-226EA4F74139}" type="pres">
      <dgm:prSet presAssocID="{85CED78D-BBB7-4FC7-9F88-3F97F4C353A7}" presName="hierRoot2" presStyleCnt="0">
        <dgm:presLayoutVars>
          <dgm:hierBranch val="init"/>
        </dgm:presLayoutVars>
      </dgm:prSet>
      <dgm:spPr/>
    </dgm:pt>
    <dgm:pt modelId="{A1AEE153-5CF8-4B28-8006-0FEAC881BAB9}" type="pres">
      <dgm:prSet presAssocID="{85CED78D-BBB7-4FC7-9F88-3F97F4C353A7}" presName="rootComposite" presStyleCnt="0"/>
      <dgm:spPr/>
    </dgm:pt>
    <dgm:pt modelId="{1FA72444-84B5-4AA2-B17B-D23198453C52}" type="pres">
      <dgm:prSet presAssocID="{85CED78D-BBB7-4FC7-9F88-3F97F4C353A7}" presName="rootText" presStyleLbl="node2" presStyleIdx="1" presStyleCnt="6">
        <dgm:presLayoutVars>
          <dgm:chPref val="3"/>
        </dgm:presLayoutVars>
      </dgm:prSet>
      <dgm:spPr/>
      <dgm:t>
        <a:bodyPr/>
        <a:lstStyle/>
        <a:p>
          <a:endParaRPr lang="ru-RU"/>
        </a:p>
      </dgm:t>
    </dgm:pt>
    <dgm:pt modelId="{A2B3F2EB-2343-4F91-A8F2-01238BE465C9}" type="pres">
      <dgm:prSet presAssocID="{85CED78D-BBB7-4FC7-9F88-3F97F4C353A7}" presName="rootConnector" presStyleLbl="node2" presStyleIdx="1" presStyleCnt="6"/>
      <dgm:spPr/>
      <dgm:t>
        <a:bodyPr/>
        <a:lstStyle/>
        <a:p>
          <a:endParaRPr lang="ru-RU"/>
        </a:p>
      </dgm:t>
    </dgm:pt>
    <dgm:pt modelId="{E7C4DFA4-B8FA-4EF6-8B42-411AA781F9E5}" type="pres">
      <dgm:prSet presAssocID="{85CED78D-BBB7-4FC7-9F88-3F97F4C353A7}" presName="hierChild4" presStyleCnt="0"/>
      <dgm:spPr/>
    </dgm:pt>
    <dgm:pt modelId="{948E1BF2-B781-40DD-86CB-7A833B8CCC8A}" type="pres">
      <dgm:prSet presAssocID="{85CED78D-BBB7-4FC7-9F88-3F97F4C353A7}" presName="hierChild5" presStyleCnt="0"/>
      <dgm:spPr/>
    </dgm:pt>
    <dgm:pt modelId="{E5B8FA4A-954B-4504-87C9-D691E93C2F50}" type="pres">
      <dgm:prSet presAssocID="{C989A8E8-BA70-4B3E-9E85-119703C29B94}" presName="Name37" presStyleLbl="parChTrans1D2" presStyleIdx="2" presStyleCnt="6"/>
      <dgm:spPr/>
      <dgm:t>
        <a:bodyPr/>
        <a:lstStyle/>
        <a:p>
          <a:endParaRPr lang="ru-RU"/>
        </a:p>
      </dgm:t>
    </dgm:pt>
    <dgm:pt modelId="{77C3FC9E-E1EA-48CE-A75A-4F2169A1A5BF}" type="pres">
      <dgm:prSet presAssocID="{C2E9669A-8367-4BC2-A76D-1B15F9F09F0F}" presName="hierRoot2" presStyleCnt="0">
        <dgm:presLayoutVars>
          <dgm:hierBranch val="init"/>
        </dgm:presLayoutVars>
      </dgm:prSet>
      <dgm:spPr/>
    </dgm:pt>
    <dgm:pt modelId="{8B5E9144-0B71-41EA-94E6-877A5D4E6BFE}" type="pres">
      <dgm:prSet presAssocID="{C2E9669A-8367-4BC2-A76D-1B15F9F09F0F}" presName="rootComposite" presStyleCnt="0"/>
      <dgm:spPr/>
    </dgm:pt>
    <dgm:pt modelId="{ABC038D5-124C-4A5D-A573-1E8BF31CB0A5}" type="pres">
      <dgm:prSet presAssocID="{C2E9669A-8367-4BC2-A76D-1B15F9F09F0F}" presName="rootText" presStyleLbl="node2" presStyleIdx="2" presStyleCnt="6">
        <dgm:presLayoutVars>
          <dgm:chPref val="3"/>
        </dgm:presLayoutVars>
      </dgm:prSet>
      <dgm:spPr/>
      <dgm:t>
        <a:bodyPr/>
        <a:lstStyle/>
        <a:p>
          <a:endParaRPr lang="ru-RU"/>
        </a:p>
      </dgm:t>
    </dgm:pt>
    <dgm:pt modelId="{44E6C243-EA35-4A46-8BF7-D941975D85B1}" type="pres">
      <dgm:prSet presAssocID="{C2E9669A-8367-4BC2-A76D-1B15F9F09F0F}" presName="rootConnector" presStyleLbl="node2" presStyleIdx="2" presStyleCnt="6"/>
      <dgm:spPr/>
      <dgm:t>
        <a:bodyPr/>
        <a:lstStyle/>
        <a:p>
          <a:endParaRPr lang="ru-RU"/>
        </a:p>
      </dgm:t>
    </dgm:pt>
    <dgm:pt modelId="{275F3770-5C6E-4C5E-9B02-EAC16FD21986}" type="pres">
      <dgm:prSet presAssocID="{C2E9669A-8367-4BC2-A76D-1B15F9F09F0F}" presName="hierChild4" presStyleCnt="0"/>
      <dgm:spPr/>
    </dgm:pt>
    <dgm:pt modelId="{AF131AA2-D68C-4500-86FD-6319F996F9C9}" type="pres">
      <dgm:prSet presAssocID="{C2E9669A-8367-4BC2-A76D-1B15F9F09F0F}" presName="hierChild5" presStyleCnt="0"/>
      <dgm:spPr/>
    </dgm:pt>
    <dgm:pt modelId="{F29A92C7-6998-4A3D-B80E-3CB512BBFD27}" type="pres">
      <dgm:prSet presAssocID="{5E01618B-FEB5-4C27-8FDD-DE19715A5C02}" presName="Name37" presStyleLbl="parChTrans1D2" presStyleIdx="3" presStyleCnt="6"/>
      <dgm:spPr/>
      <dgm:t>
        <a:bodyPr/>
        <a:lstStyle/>
        <a:p>
          <a:endParaRPr lang="ru-RU"/>
        </a:p>
      </dgm:t>
    </dgm:pt>
    <dgm:pt modelId="{E266133D-08F9-42AE-984B-2ADA797F90CE}" type="pres">
      <dgm:prSet presAssocID="{3302F15A-D311-47BF-995D-4AE5E07AD03B}" presName="hierRoot2" presStyleCnt="0">
        <dgm:presLayoutVars>
          <dgm:hierBranch val="init"/>
        </dgm:presLayoutVars>
      </dgm:prSet>
      <dgm:spPr/>
    </dgm:pt>
    <dgm:pt modelId="{6DA1A862-278D-4553-A90A-A835DD269EDD}" type="pres">
      <dgm:prSet presAssocID="{3302F15A-D311-47BF-995D-4AE5E07AD03B}" presName="rootComposite" presStyleCnt="0"/>
      <dgm:spPr/>
    </dgm:pt>
    <dgm:pt modelId="{7FC038E7-052E-4D89-85F2-C54A3EB1DAA6}" type="pres">
      <dgm:prSet presAssocID="{3302F15A-D311-47BF-995D-4AE5E07AD03B}" presName="rootText" presStyleLbl="node2" presStyleIdx="3" presStyleCnt="6">
        <dgm:presLayoutVars>
          <dgm:chPref val="3"/>
        </dgm:presLayoutVars>
      </dgm:prSet>
      <dgm:spPr/>
      <dgm:t>
        <a:bodyPr/>
        <a:lstStyle/>
        <a:p>
          <a:endParaRPr lang="ru-RU"/>
        </a:p>
      </dgm:t>
    </dgm:pt>
    <dgm:pt modelId="{AC4A60A5-FAF8-4A6F-B567-7D04B9160177}" type="pres">
      <dgm:prSet presAssocID="{3302F15A-D311-47BF-995D-4AE5E07AD03B}" presName="rootConnector" presStyleLbl="node2" presStyleIdx="3" presStyleCnt="6"/>
      <dgm:spPr/>
      <dgm:t>
        <a:bodyPr/>
        <a:lstStyle/>
        <a:p>
          <a:endParaRPr lang="ru-RU"/>
        </a:p>
      </dgm:t>
    </dgm:pt>
    <dgm:pt modelId="{722F8F61-2EF0-420D-B68F-C7369FA07052}" type="pres">
      <dgm:prSet presAssocID="{3302F15A-D311-47BF-995D-4AE5E07AD03B}" presName="hierChild4" presStyleCnt="0"/>
      <dgm:spPr/>
    </dgm:pt>
    <dgm:pt modelId="{21451785-E5F5-49F0-ADC2-43E9C4D7F021}" type="pres">
      <dgm:prSet presAssocID="{3302F15A-D311-47BF-995D-4AE5E07AD03B}" presName="hierChild5" presStyleCnt="0"/>
      <dgm:spPr/>
    </dgm:pt>
    <dgm:pt modelId="{6B982665-D211-4632-A1B6-4F28D183B725}" type="pres">
      <dgm:prSet presAssocID="{944C5159-D49C-4492-A35A-D581BFA470A1}" presName="Name37" presStyleLbl="parChTrans1D2" presStyleIdx="4" presStyleCnt="6"/>
      <dgm:spPr/>
      <dgm:t>
        <a:bodyPr/>
        <a:lstStyle/>
        <a:p>
          <a:endParaRPr lang="ru-RU"/>
        </a:p>
      </dgm:t>
    </dgm:pt>
    <dgm:pt modelId="{35065F0F-6A15-45C5-8A2C-3FA512AD4246}" type="pres">
      <dgm:prSet presAssocID="{1F45BF28-0528-4227-973E-CB2C790DB670}" presName="hierRoot2" presStyleCnt="0">
        <dgm:presLayoutVars>
          <dgm:hierBranch val="init"/>
        </dgm:presLayoutVars>
      </dgm:prSet>
      <dgm:spPr/>
    </dgm:pt>
    <dgm:pt modelId="{4260ABEE-564C-4BE9-BA35-ACE98C78D5AF}" type="pres">
      <dgm:prSet presAssocID="{1F45BF28-0528-4227-973E-CB2C790DB670}" presName="rootComposite" presStyleCnt="0"/>
      <dgm:spPr/>
    </dgm:pt>
    <dgm:pt modelId="{D371F1B6-40B9-4DD2-94DC-50DA98BF8EE2}" type="pres">
      <dgm:prSet presAssocID="{1F45BF28-0528-4227-973E-CB2C790DB670}" presName="rootText" presStyleLbl="node2" presStyleIdx="4" presStyleCnt="6">
        <dgm:presLayoutVars>
          <dgm:chPref val="3"/>
        </dgm:presLayoutVars>
      </dgm:prSet>
      <dgm:spPr/>
      <dgm:t>
        <a:bodyPr/>
        <a:lstStyle/>
        <a:p>
          <a:endParaRPr lang="ru-RU"/>
        </a:p>
      </dgm:t>
    </dgm:pt>
    <dgm:pt modelId="{D4D5838B-BE8E-47B3-A842-E625C990BCDA}" type="pres">
      <dgm:prSet presAssocID="{1F45BF28-0528-4227-973E-CB2C790DB670}" presName="rootConnector" presStyleLbl="node2" presStyleIdx="4" presStyleCnt="6"/>
      <dgm:spPr/>
      <dgm:t>
        <a:bodyPr/>
        <a:lstStyle/>
        <a:p>
          <a:endParaRPr lang="ru-RU"/>
        </a:p>
      </dgm:t>
    </dgm:pt>
    <dgm:pt modelId="{192628FF-AB08-461E-9F0B-F5644FA108A7}" type="pres">
      <dgm:prSet presAssocID="{1F45BF28-0528-4227-973E-CB2C790DB670}" presName="hierChild4" presStyleCnt="0"/>
      <dgm:spPr/>
    </dgm:pt>
    <dgm:pt modelId="{21B52D59-2D0B-438A-867F-ACAB013748F0}" type="pres">
      <dgm:prSet presAssocID="{1F45BF28-0528-4227-973E-CB2C790DB670}" presName="hierChild5" presStyleCnt="0"/>
      <dgm:spPr/>
    </dgm:pt>
    <dgm:pt modelId="{D93427CE-FA27-4C61-B19E-C6AF1E7DDB74}" type="pres">
      <dgm:prSet presAssocID="{C1F50C7B-2731-4ACC-BAA1-7010D35E4F71}" presName="Name37" presStyleLbl="parChTrans1D2" presStyleIdx="5" presStyleCnt="6"/>
      <dgm:spPr/>
      <dgm:t>
        <a:bodyPr/>
        <a:lstStyle/>
        <a:p>
          <a:endParaRPr lang="ru-RU"/>
        </a:p>
      </dgm:t>
    </dgm:pt>
    <dgm:pt modelId="{63F7BDF5-1843-47B6-B18C-0E7A07EC2A3A}" type="pres">
      <dgm:prSet presAssocID="{BF5AFA11-5AB2-4B52-9E21-EF0984ED88BC}" presName="hierRoot2" presStyleCnt="0">
        <dgm:presLayoutVars>
          <dgm:hierBranch val="init"/>
        </dgm:presLayoutVars>
      </dgm:prSet>
      <dgm:spPr/>
    </dgm:pt>
    <dgm:pt modelId="{97C30D93-21F1-47DB-AC60-0AD39ED77344}" type="pres">
      <dgm:prSet presAssocID="{BF5AFA11-5AB2-4B52-9E21-EF0984ED88BC}" presName="rootComposite" presStyleCnt="0"/>
      <dgm:spPr/>
    </dgm:pt>
    <dgm:pt modelId="{16C82045-5632-45CC-A498-A2F4368CE366}" type="pres">
      <dgm:prSet presAssocID="{BF5AFA11-5AB2-4B52-9E21-EF0984ED88BC}" presName="rootText" presStyleLbl="node2" presStyleIdx="5" presStyleCnt="6">
        <dgm:presLayoutVars>
          <dgm:chPref val="3"/>
        </dgm:presLayoutVars>
      </dgm:prSet>
      <dgm:spPr/>
      <dgm:t>
        <a:bodyPr/>
        <a:lstStyle/>
        <a:p>
          <a:endParaRPr lang="ru-RU"/>
        </a:p>
      </dgm:t>
    </dgm:pt>
    <dgm:pt modelId="{4DD58656-5F83-4843-8F05-47D4E8C8A0B9}" type="pres">
      <dgm:prSet presAssocID="{BF5AFA11-5AB2-4B52-9E21-EF0984ED88BC}" presName="rootConnector" presStyleLbl="node2" presStyleIdx="5" presStyleCnt="6"/>
      <dgm:spPr/>
      <dgm:t>
        <a:bodyPr/>
        <a:lstStyle/>
        <a:p>
          <a:endParaRPr lang="ru-RU"/>
        </a:p>
      </dgm:t>
    </dgm:pt>
    <dgm:pt modelId="{0FBEDC0F-DCBB-488E-BC1B-A3F84FE15747}" type="pres">
      <dgm:prSet presAssocID="{BF5AFA11-5AB2-4B52-9E21-EF0984ED88BC}" presName="hierChild4" presStyleCnt="0"/>
      <dgm:spPr/>
    </dgm:pt>
    <dgm:pt modelId="{9D337BEC-B0F3-4D4A-90BF-C94FE8A46CCD}" type="pres">
      <dgm:prSet presAssocID="{BF5AFA11-5AB2-4B52-9E21-EF0984ED88BC}" presName="hierChild5" presStyleCnt="0"/>
      <dgm:spPr/>
    </dgm:pt>
    <dgm:pt modelId="{1E804EE1-2FE9-4BD6-8E46-5A1650E34959}" type="pres">
      <dgm:prSet presAssocID="{301D1C58-1708-4F17-A853-83C1CE0ED601}" presName="hierChild3" presStyleCnt="0"/>
      <dgm:spPr/>
    </dgm:pt>
  </dgm:ptLst>
  <dgm:cxnLst>
    <dgm:cxn modelId="{9CC204AA-5B75-4E4C-BBAD-5022D1D1B443}" srcId="{301D1C58-1708-4F17-A853-83C1CE0ED601}" destId="{85CED78D-BBB7-4FC7-9F88-3F97F4C353A7}" srcOrd="1" destOrd="0" parTransId="{3C070913-FEA0-400C-8ED5-3B8E677FF309}" sibTransId="{FD721C57-E09F-48C7-945D-616B040AF0F1}"/>
    <dgm:cxn modelId="{E1CD9B0E-D8A4-4FB8-A4D4-B16DE1CA4A52}" type="presOf" srcId="{F5D9997D-3F21-4A67-A300-A7CBC28507F0}" destId="{04ECF665-BD61-4ACD-884B-2984B12D8DC4}" srcOrd="0" destOrd="0" presId="urn:microsoft.com/office/officeart/2005/8/layout/orgChart1"/>
    <dgm:cxn modelId="{B0D9DE52-EF13-4A0F-8896-713BD66A2534}" type="presOf" srcId="{C989A8E8-BA70-4B3E-9E85-119703C29B94}" destId="{E5B8FA4A-954B-4504-87C9-D691E93C2F50}" srcOrd="0" destOrd="0" presId="urn:microsoft.com/office/officeart/2005/8/layout/orgChart1"/>
    <dgm:cxn modelId="{E6F8024F-C65A-4000-BC19-5342E8998F86}" srcId="{301D1C58-1708-4F17-A853-83C1CE0ED601}" destId="{BF5AFA11-5AB2-4B52-9E21-EF0984ED88BC}" srcOrd="5" destOrd="0" parTransId="{C1F50C7B-2731-4ACC-BAA1-7010D35E4F71}" sibTransId="{B885F142-7448-4C58-B144-1578E4E39894}"/>
    <dgm:cxn modelId="{385C2118-4260-4F42-A03A-51781B699BA4}" type="presOf" srcId="{944C5159-D49C-4492-A35A-D581BFA470A1}" destId="{6B982665-D211-4632-A1B6-4F28D183B725}" srcOrd="0" destOrd="0" presId="urn:microsoft.com/office/officeart/2005/8/layout/orgChart1"/>
    <dgm:cxn modelId="{0064EDD9-F7FC-4840-B4A0-9AC2E5F12A7A}" type="presOf" srcId="{1F45BF28-0528-4227-973E-CB2C790DB670}" destId="{D371F1B6-40B9-4DD2-94DC-50DA98BF8EE2}" srcOrd="0" destOrd="0" presId="urn:microsoft.com/office/officeart/2005/8/layout/orgChart1"/>
    <dgm:cxn modelId="{7BD7FCBA-FA7E-4501-95A3-4F6D6437BA2E}" type="presOf" srcId="{94498408-F80C-4C25-A507-E03DECE8F436}" destId="{B7CAA608-FF90-4428-A87D-C9F8B6BC33BE}" srcOrd="0" destOrd="0" presId="urn:microsoft.com/office/officeart/2005/8/layout/orgChart1"/>
    <dgm:cxn modelId="{753F1A69-9024-4701-BC54-491B076D107B}" type="presOf" srcId="{3302F15A-D311-47BF-995D-4AE5E07AD03B}" destId="{AC4A60A5-FAF8-4A6F-B567-7D04B9160177}" srcOrd="1" destOrd="0" presId="urn:microsoft.com/office/officeart/2005/8/layout/orgChart1"/>
    <dgm:cxn modelId="{25A64528-3B6A-424F-8E9A-71A3AC9DBC81}" type="presOf" srcId="{BF5AFA11-5AB2-4B52-9E21-EF0984ED88BC}" destId="{4DD58656-5F83-4843-8F05-47D4E8C8A0B9}" srcOrd="1" destOrd="0" presId="urn:microsoft.com/office/officeart/2005/8/layout/orgChart1"/>
    <dgm:cxn modelId="{1E99C7E0-5C9A-4710-A690-567A5DF7E751}" srcId="{301D1C58-1708-4F17-A853-83C1CE0ED601}" destId="{F5D9997D-3F21-4A67-A300-A7CBC28507F0}" srcOrd="0" destOrd="0" parTransId="{94498408-F80C-4C25-A507-E03DECE8F436}" sibTransId="{2F6F2396-ED92-44BB-B802-6D6D16DB4163}"/>
    <dgm:cxn modelId="{D25BE9D9-A7BD-44A1-897F-FD5689523D93}" type="presOf" srcId="{C2E9669A-8367-4BC2-A76D-1B15F9F09F0F}" destId="{44E6C243-EA35-4A46-8BF7-D941975D85B1}" srcOrd="1" destOrd="0" presId="urn:microsoft.com/office/officeart/2005/8/layout/orgChart1"/>
    <dgm:cxn modelId="{E6DACA69-BE53-4670-BE09-6D022F3F71DE}" type="presOf" srcId="{301D1C58-1708-4F17-A853-83C1CE0ED601}" destId="{2B994E97-A215-482B-B8F1-6E68672B41D0}" srcOrd="1" destOrd="0" presId="urn:microsoft.com/office/officeart/2005/8/layout/orgChart1"/>
    <dgm:cxn modelId="{679900A1-6289-45EE-B87B-FCE8E235B5F8}" type="presOf" srcId="{1F45BF28-0528-4227-973E-CB2C790DB670}" destId="{D4D5838B-BE8E-47B3-A842-E625C990BCDA}" srcOrd="1" destOrd="0" presId="urn:microsoft.com/office/officeart/2005/8/layout/orgChart1"/>
    <dgm:cxn modelId="{FF288690-47C8-4C04-95AE-AFBD024783CA}" type="presOf" srcId="{11872DBA-3FE5-4D11-B6E8-B0C1398EF951}" destId="{EA150413-10B5-419D-9DD7-E38CF9EE78A3}" srcOrd="0" destOrd="0" presId="urn:microsoft.com/office/officeart/2005/8/layout/orgChart1"/>
    <dgm:cxn modelId="{AA5BEA92-9D63-420D-BCD2-2CE314F8AF6B}" type="presOf" srcId="{85CED78D-BBB7-4FC7-9F88-3F97F4C353A7}" destId="{1FA72444-84B5-4AA2-B17B-D23198453C52}" srcOrd="0" destOrd="0" presId="urn:microsoft.com/office/officeart/2005/8/layout/orgChart1"/>
    <dgm:cxn modelId="{7B977148-6B1A-4A48-9C8D-8C88A91DA84A}" srcId="{11872DBA-3FE5-4D11-B6E8-B0C1398EF951}" destId="{301D1C58-1708-4F17-A853-83C1CE0ED601}" srcOrd="0" destOrd="0" parTransId="{605E9F61-2FE9-4250-9AFA-FC940DB17DE4}" sibTransId="{2737FA61-ED79-4BE3-A03D-F8194663F0AC}"/>
    <dgm:cxn modelId="{8FF64170-5FB0-4769-AD0E-9BBBB81500FC}" type="presOf" srcId="{C1F50C7B-2731-4ACC-BAA1-7010D35E4F71}" destId="{D93427CE-FA27-4C61-B19E-C6AF1E7DDB74}" srcOrd="0" destOrd="0" presId="urn:microsoft.com/office/officeart/2005/8/layout/orgChart1"/>
    <dgm:cxn modelId="{643D2C9A-917E-4C2B-91DA-45910B44F83A}" type="presOf" srcId="{301D1C58-1708-4F17-A853-83C1CE0ED601}" destId="{000F1C70-8A30-4DD5-A5C4-9426E2AFC419}" srcOrd="0" destOrd="0" presId="urn:microsoft.com/office/officeart/2005/8/layout/orgChart1"/>
    <dgm:cxn modelId="{2C0B8C4C-E0E0-499D-A1A1-9EC58A41BD4E}" type="presOf" srcId="{C2E9669A-8367-4BC2-A76D-1B15F9F09F0F}" destId="{ABC038D5-124C-4A5D-A573-1E8BF31CB0A5}" srcOrd="0" destOrd="0" presId="urn:microsoft.com/office/officeart/2005/8/layout/orgChart1"/>
    <dgm:cxn modelId="{A975BF47-61B4-4C46-B9B1-B680FC11BA29}" srcId="{301D1C58-1708-4F17-A853-83C1CE0ED601}" destId="{3302F15A-D311-47BF-995D-4AE5E07AD03B}" srcOrd="3" destOrd="0" parTransId="{5E01618B-FEB5-4C27-8FDD-DE19715A5C02}" sibTransId="{C332E193-0CAB-4DB5-A051-54E01C9F7F15}"/>
    <dgm:cxn modelId="{F6AC36CA-2D36-4307-B09C-69D793B81EF3}" srcId="{301D1C58-1708-4F17-A853-83C1CE0ED601}" destId="{1F45BF28-0528-4227-973E-CB2C790DB670}" srcOrd="4" destOrd="0" parTransId="{944C5159-D49C-4492-A35A-D581BFA470A1}" sibTransId="{61F1E44F-04DB-4790-B09A-1E012A257893}"/>
    <dgm:cxn modelId="{42A77008-10C4-4C4F-8E6B-184322B1A88F}" type="presOf" srcId="{85CED78D-BBB7-4FC7-9F88-3F97F4C353A7}" destId="{A2B3F2EB-2343-4F91-A8F2-01238BE465C9}" srcOrd="1" destOrd="0" presId="urn:microsoft.com/office/officeart/2005/8/layout/orgChart1"/>
    <dgm:cxn modelId="{618B55F5-3760-42BA-A9B5-93D8C6609400}" type="presOf" srcId="{3302F15A-D311-47BF-995D-4AE5E07AD03B}" destId="{7FC038E7-052E-4D89-85F2-C54A3EB1DAA6}" srcOrd="0" destOrd="0" presId="urn:microsoft.com/office/officeart/2005/8/layout/orgChart1"/>
    <dgm:cxn modelId="{BEB7D061-161F-4371-861C-04BC0DF85B2C}" type="presOf" srcId="{3C070913-FEA0-400C-8ED5-3B8E677FF309}" destId="{DCBEE556-D3C0-42F7-8C47-217E53CE0626}" srcOrd="0" destOrd="0" presId="urn:microsoft.com/office/officeart/2005/8/layout/orgChart1"/>
    <dgm:cxn modelId="{C51D5456-3DD5-4E27-A000-6817DA05DB7A}" type="presOf" srcId="{F5D9997D-3F21-4A67-A300-A7CBC28507F0}" destId="{0352529D-9154-4CFB-AE4C-23EE0128107C}" srcOrd="1" destOrd="0" presId="urn:microsoft.com/office/officeart/2005/8/layout/orgChart1"/>
    <dgm:cxn modelId="{42533803-663D-48AF-BB26-C99D7A058EAC}" srcId="{301D1C58-1708-4F17-A853-83C1CE0ED601}" destId="{C2E9669A-8367-4BC2-A76D-1B15F9F09F0F}" srcOrd="2" destOrd="0" parTransId="{C989A8E8-BA70-4B3E-9E85-119703C29B94}" sibTransId="{E686BB58-3665-4F16-855E-9A1E4CEAEF7D}"/>
    <dgm:cxn modelId="{593E5DD9-01BB-4CBC-A772-5270AAC38FEC}" type="presOf" srcId="{BF5AFA11-5AB2-4B52-9E21-EF0984ED88BC}" destId="{16C82045-5632-45CC-A498-A2F4368CE366}" srcOrd="0" destOrd="0" presId="urn:microsoft.com/office/officeart/2005/8/layout/orgChart1"/>
    <dgm:cxn modelId="{CB9C0BEC-42D8-47BE-B184-70636B665F93}" type="presOf" srcId="{5E01618B-FEB5-4C27-8FDD-DE19715A5C02}" destId="{F29A92C7-6998-4A3D-B80E-3CB512BBFD27}" srcOrd="0" destOrd="0" presId="urn:microsoft.com/office/officeart/2005/8/layout/orgChart1"/>
    <dgm:cxn modelId="{4DFEC2AD-155B-47AB-9425-69D82A4EBFA4}" type="presParOf" srcId="{EA150413-10B5-419D-9DD7-E38CF9EE78A3}" destId="{C6F75996-7CA4-4C9C-B95D-1CDD9ECDCE97}" srcOrd="0" destOrd="0" presId="urn:microsoft.com/office/officeart/2005/8/layout/orgChart1"/>
    <dgm:cxn modelId="{B0F6406B-60AA-40D2-965D-9613030CB740}" type="presParOf" srcId="{C6F75996-7CA4-4C9C-B95D-1CDD9ECDCE97}" destId="{57DF1ECE-93FB-4B16-94FB-1CA6BA10FC04}" srcOrd="0" destOrd="0" presId="urn:microsoft.com/office/officeart/2005/8/layout/orgChart1"/>
    <dgm:cxn modelId="{3A192248-2E25-4C7F-B829-8C268773451C}" type="presParOf" srcId="{57DF1ECE-93FB-4B16-94FB-1CA6BA10FC04}" destId="{000F1C70-8A30-4DD5-A5C4-9426E2AFC419}" srcOrd="0" destOrd="0" presId="urn:microsoft.com/office/officeart/2005/8/layout/orgChart1"/>
    <dgm:cxn modelId="{5F6531AB-B742-47F3-A71C-DFA800C9E07D}" type="presParOf" srcId="{57DF1ECE-93FB-4B16-94FB-1CA6BA10FC04}" destId="{2B994E97-A215-482B-B8F1-6E68672B41D0}" srcOrd="1" destOrd="0" presId="urn:microsoft.com/office/officeart/2005/8/layout/orgChart1"/>
    <dgm:cxn modelId="{2B86A97A-DD93-47C3-950D-FAD06D909625}" type="presParOf" srcId="{C6F75996-7CA4-4C9C-B95D-1CDD9ECDCE97}" destId="{BF0C6090-3B6E-442A-B7C8-EFA2E6AFA347}" srcOrd="1" destOrd="0" presId="urn:microsoft.com/office/officeart/2005/8/layout/orgChart1"/>
    <dgm:cxn modelId="{84F97BD4-A59F-4B16-9615-20535D66ED12}" type="presParOf" srcId="{BF0C6090-3B6E-442A-B7C8-EFA2E6AFA347}" destId="{B7CAA608-FF90-4428-A87D-C9F8B6BC33BE}" srcOrd="0" destOrd="0" presId="urn:microsoft.com/office/officeart/2005/8/layout/orgChart1"/>
    <dgm:cxn modelId="{A54F6096-9938-4FE4-B8E0-FD82F0B33E55}" type="presParOf" srcId="{BF0C6090-3B6E-442A-B7C8-EFA2E6AFA347}" destId="{FC47555D-08A7-475F-8CDE-7310C4F07CEA}" srcOrd="1" destOrd="0" presId="urn:microsoft.com/office/officeart/2005/8/layout/orgChart1"/>
    <dgm:cxn modelId="{7D6E3490-DF5C-472E-A79F-EE2D271548CC}" type="presParOf" srcId="{FC47555D-08A7-475F-8CDE-7310C4F07CEA}" destId="{11ADB73B-E4A3-42B0-9EA4-BB71F9D47765}" srcOrd="0" destOrd="0" presId="urn:microsoft.com/office/officeart/2005/8/layout/orgChart1"/>
    <dgm:cxn modelId="{DD132226-12C5-489C-8838-B07B158A0D12}" type="presParOf" srcId="{11ADB73B-E4A3-42B0-9EA4-BB71F9D47765}" destId="{04ECF665-BD61-4ACD-884B-2984B12D8DC4}" srcOrd="0" destOrd="0" presId="urn:microsoft.com/office/officeart/2005/8/layout/orgChart1"/>
    <dgm:cxn modelId="{06746781-A543-4B42-A715-48EFF4861B28}" type="presParOf" srcId="{11ADB73B-E4A3-42B0-9EA4-BB71F9D47765}" destId="{0352529D-9154-4CFB-AE4C-23EE0128107C}" srcOrd="1" destOrd="0" presId="urn:microsoft.com/office/officeart/2005/8/layout/orgChart1"/>
    <dgm:cxn modelId="{88342923-84F1-4072-8131-52B31B77281F}" type="presParOf" srcId="{FC47555D-08A7-475F-8CDE-7310C4F07CEA}" destId="{6F186DD8-7F86-48E4-8782-5816BA8F80CC}" srcOrd="1" destOrd="0" presId="urn:microsoft.com/office/officeart/2005/8/layout/orgChart1"/>
    <dgm:cxn modelId="{A38EAE45-9FC4-4CFC-9576-FEC0F714106A}" type="presParOf" srcId="{FC47555D-08A7-475F-8CDE-7310C4F07CEA}" destId="{99561632-0D5D-4DA2-842D-D342901B1119}" srcOrd="2" destOrd="0" presId="urn:microsoft.com/office/officeart/2005/8/layout/orgChart1"/>
    <dgm:cxn modelId="{11B23DC9-D533-410F-9617-A9E614FFDB85}" type="presParOf" srcId="{BF0C6090-3B6E-442A-B7C8-EFA2E6AFA347}" destId="{DCBEE556-D3C0-42F7-8C47-217E53CE0626}" srcOrd="2" destOrd="0" presId="urn:microsoft.com/office/officeart/2005/8/layout/orgChart1"/>
    <dgm:cxn modelId="{E2B5C8FF-4A47-491E-B073-C311C39C8A6C}" type="presParOf" srcId="{BF0C6090-3B6E-442A-B7C8-EFA2E6AFA347}" destId="{6B28F37D-BAC6-4182-80A9-226EA4F74139}" srcOrd="3" destOrd="0" presId="urn:microsoft.com/office/officeart/2005/8/layout/orgChart1"/>
    <dgm:cxn modelId="{F88BE7D8-8E38-4D39-8B6E-2CF8B7C2E1D8}" type="presParOf" srcId="{6B28F37D-BAC6-4182-80A9-226EA4F74139}" destId="{A1AEE153-5CF8-4B28-8006-0FEAC881BAB9}" srcOrd="0" destOrd="0" presId="urn:microsoft.com/office/officeart/2005/8/layout/orgChart1"/>
    <dgm:cxn modelId="{84E68F9E-44A9-481A-A0D6-571DCFF95E83}" type="presParOf" srcId="{A1AEE153-5CF8-4B28-8006-0FEAC881BAB9}" destId="{1FA72444-84B5-4AA2-B17B-D23198453C52}" srcOrd="0" destOrd="0" presId="urn:microsoft.com/office/officeart/2005/8/layout/orgChart1"/>
    <dgm:cxn modelId="{BF6B3B89-1E88-4D30-AEF2-8FDF86F148CF}" type="presParOf" srcId="{A1AEE153-5CF8-4B28-8006-0FEAC881BAB9}" destId="{A2B3F2EB-2343-4F91-A8F2-01238BE465C9}" srcOrd="1" destOrd="0" presId="urn:microsoft.com/office/officeart/2005/8/layout/orgChart1"/>
    <dgm:cxn modelId="{45179E3D-F974-4190-A6E7-2AEDD6DC0D83}" type="presParOf" srcId="{6B28F37D-BAC6-4182-80A9-226EA4F74139}" destId="{E7C4DFA4-B8FA-4EF6-8B42-411AA781F9E5}" srcOrd="1" destOrd="0" presId="urn:microsoft.com/office/officeart/2005/8/layout/orgChart1"/>
    <dgm:cxn modelId="{2DE8F441-A8C5-439C-9E76-8FF1FEC11F89}" type="presParOf" srcId="{6B28F37D-BAC6-4182-80A9-226EA4F74139}" destId="{948E1BF2-B781-40DD-86CB-7A833B8CCC8A}" srcOrd="2" destOrd="0" presId="urn:microsoft.com/office/officeart/2005/8/layout/orgChart1"/>
    <dgm:cxn modelId="{BDAC094A-E20B-425C-8538-73AD77A7C15C}" type="presParOf" srcId="{BF0C6090-3B6E-442A-B7C8-EFA2E6AFA347}" destId="{E5B8FA4A-954B-4504-87C9-D691E93C2F50}" srcOrd="4" destOrd="0" presId="urn:microsoft.com/office/officeart/2005/8/layout/orgChart1"/>
    <dgm:cxn modelId="{5B4B15E8-2977-4D3B-9AC5-7371B7F0D86D}" type="presParOf" srcId="{BF0C6090-3B6E-442A-B7C8-EFA2E6AFA347}" destId="{77C3FC9E-E1EA-48CE-A75A-4F2169A1A5BF}" srcOrd="5" destOrd="0" presId="urn:microsoft.com/office/officeart/2005/8/layout/orgChart1"/>
    <dgm:cxn modelId="{773E7CED-1625-40D5-8120-7A8FF1972A0F}" type="presParOf" srcId="{77C3FC9E-E1EA-48CE-A75A-4F2169A1A5BF}" destId="{8B5E9144-0B71-41EA-94E6-877A5D4E6BFE}" srcOrd="0" destOrd="0" presId="urn:microsoft.com/office/officeart/2005/8/layout/orgChart1"/>
    <dgm:cxn modelId="{B8D8369C-EB8A-4035-B82E-5A2F22C17DF7}" type="presParOf" srcId="{8B5E9144-0B71-41EA-94E6-877A5D4E6BFE}" destId="{ABC038D5-124C-4A5D-A573-1E8BF31CB0A5}" srcOrd="0" destOrd="0" presId="urn:microsoft.com/office/officeart/2005/8/layout/orgChart1"/>
    <dgm:cxn modelId="{2BA39314-10C6-4B9C-8AFA-DD45A7B7D069}" type="presParOf" srcId="{8B5E9144-0B71-41EA-94E6-877A5D4E6BFE}" destId="{44E6C243-EA35-4A46-8BF7-D941975D85B1}" srcOrd="1" destOrd="0" presId="urn:microsoft.com/office/officeart/2005/8/layout/orgChart1"/>
    <dgm:cxn modelId="{54365BA8-8CEC-4F47-B3EF-2B4E5B7328FC}" type="presParOf" srcId="{77C3FC9E-E1EA-48CE-A75A-4F2169A1A5BF}" destId="{275F3770-5C6E-4C5E-9B02-EAC16FD21986}" srcOrd="1" destOrd="0" presId="urn:microsoft.com/office/officeart/2005/8/layout/orgChart1"/>
    <dgm:cxn modelId="{9839AA72-9DE3-40E9-B6DF-982DD3C5C438}" type="presParOf" srcId="{77C3FC9E-E1EA-48CE-A75A-4F2169A1A5BF}" destId="{AF131AA2-D68C-4500-86FD-6319F996F9C9}" srcOrd="2" destOrd="0" presId="urn:microsoft.com/office/officeart/2005/8/layout/orgChart1"/>
    <dgm:cxn modelId="{A3FE015A-4EE3-4255-8228-53E408624FBE}" type="presParOf" srcId="{BF0C6090-3B6E-442A-B7C8-EFA2E6AFA347}" destId="{F29A92C7-6998-4A3D-B80E-3CB512BBFD27}" srcOrd="6" destOrd="0" presId="urn:microsoft.com/office/officeart/2005/8/layout/orgChart1"/>
    <dgm:cxn modelId="{0CFB3360-01F8-43F2-845C-F9C753445ACC}" type="presParOf" srcId="{BF0C6090-3B6E-442A-B7C8-EFA2E6AFA347}" destId="{E266133D-08F9-42AE-984B-2ADA797F90CE}" srcOrd="7" destOrd="0" presId="urn:microsoft.com/office/officeart/2005/8/layout/orgChart1"/>
    <dgm:cxn modelId="{6A0D0BA7-92FC-421E-9BB1-08E0581479C3}" type="presParOf" srcId="{E266133D-08F9-42AE-984B-2ADA797F90CE}" destId="{6DA1A862-278D-4553-A90A-A835DD269EDD}" srcOrd="0" destOrd="0" presId="urn:microsoft.com/office/officeart/2005/8/layout/orgChart1"/>
    <dgm:cxn modelId="{E8E59C3D-4806-4C81-BCE0-9EF5B70C348D}" type="presParOf" srcId="{6DA1A862-278D-4553-A90A-A835DD269EDD}" destId="{7FC038E7-052E-4D89-85F2-C54A3EB1DAA6}" srcOrd="0" destOrd="0" presId="urn:microsoft.com/office/officeart/2005/8/layout/orgChart1"/>
    <dgm:cxn modelId="{0C70618A-D48C-4FE3-B958-4AA92E8763C0}" type="presParOf" srcId="{6DA1A862-278D-4553-A90A-A835DD269EDD}" destId="{AC4A60A5-FAF8-4A6F-B567-7D04B9160177}" srcOrd="1" destOrd="0" presId="urn:microsoft.com/office/officeart/2005/8/layout/orgChart1"/>
    <dgm:cxn modelId="{EB2CB092-09D2-431E-8BF0-6ECFC2BFF5CE}" type="presParOf" srcId="{E266133D-08F9-42AE-984B-2ADA797F90CE}" destId="{722F8F61-2EF0-420D-B68F-C7369FA07052}" srcOrd="1" destOrd="0" presId="urn:microsoft.com/office/officeart/2005/8/layout/orgChart1"/>
    <dgm:cxn modelId="{377233B7-025F-4BF6-8093-447F468D7BA2}" type="presParOf" srcId="{E266133D-08F9-42AE-984B-2ADA797F90CE}" destId="{21451785-E5F5-49F0-ADC2-43E9C4D7F021}" srcOrd="2" destOrd="0" presId="urn:microsoft.com/office/officeart/2005/8/layout/orgChart1"/>
    <dgm:cxn modelId="{3AFC166F-D049-4927-8B51-35FC226E7881}" type="presParOf" srcId="{BF0C6090-3B6E-442A-B7C8-EFA2E6AFA347}" destId="{6B982665-D211-4632-A1B6-4F28D183B725}" srcOrd="8" destOrd="0" presId="urn:microsoft.com/office/officeart/2005/8/layout/orgChart1"/>
    <dgm:cxn modelId="{939F9D4B-3984-4518-AC3A-19ACDEA9FFA3}" type="presParOf" srcId="{BF0C6090-3B6E-442A-B7C8-EFA2E6AFA347}" destId="{35065F0F-6A15-45C5-8A2C-3FA512AD4246}" srcOrd="9" destOrd="0" presId="urn:microsoft.com/office/officeart/2005/8/layout/orgChart1"/>
    <dgm:cxn modelId="{061679DE-1AEB-45BC-BA9D-C13646A90E76}" type="presParOf" srcId="{35065F0F-6A15-45C5-8A2C-3FA512AD4246}" destId="{4260ABEE-564C-4BE9-BA35-ACE98C78D5AF}" srcOrd="0" destOrd="0" presId="urn:microsoft.com/office/officeart/2005/8/layout/orgChart1"/>
    <dgm:cxn modelId="{96281461-1AAC-4EE0-89EF-064E66DA9413}" type="presParOf" srcId="{4260ABEE-564C-4BE9-BA35-ACE98C78D5AF}" destId="{D371F1B6-40B9-4DD2-94DC-50DA98BF8EE2}" srcOrd="0" destOrd="0" presId="urn:microsoft.com/office/officeart/2005/8/layout/orgChart1"/>
    <dgm:cxn modelId="{CF0F27CA-F1EF-4C93-8839-332E5B24442F}" type="presParOf" srcId="{4260ABEE-564C-4BE9-BA35-ACE98C78D5AF}" destId="{D4D5838B-BE8E-47B3-A842-E625C990BCDA}" srcOrd="1" destOrd="0" presId="urn:microsoft.com/office/officeart/2005/8/layout/orgChart1"/>
    <dgm:cxn modelId="{4AB9832B-103E-4863-9977-7DE44E8AFF75}" type="presParOf" srcId="{35065F0F-6A15-45C5-8A2C-3FA512AD4246}" destId="{192628FF-AB08-461E-9F0B-F5644FA108A7}" srcOrd="1" destOrd="0" presId="urn:microsoft.com/office/officeart/2005/8/layout/orgChart1"/>
    <dgm:cxn modelId="{CB753654-403C-43C2-ACC6-070B19B31028}" type="presParOf" srcId="{35065F0F-6A15-45C5-8A2C-3FA512AD4246}" destId="{21B52D59-2D0B-438A-867F-ACAB013748F0}" srcOrd="2" destOrd="0" presId="urn:microsoft.com/office/officeart/2005/8/layout/orgChart1"/>
    <dgm:cxn modelId="{DAB4EBD5-7431-4EE8-B64D-C27C10B487C6}" type="presParOf" srcId="{BF0C6090-3B6E-442A-B7C8-EFA2E6AFA347}" destId="{D93427CE-FA27-4C61-B19E-C6AF1E7DDB74}" srcOrd="10" destOrd="0" presId="urn:microsoft.com/office/officeart/2005/8/layout/orgChart1"/>
    <dgm:cxn modelId="{D3DD712E-6D1A-4F4C-8919-2815254C9E35}" type="presParOf" srcId="{BF0C6090-3B6E-442A-B7C8-EFA2E6AFA347}" destId="{63F7BDF5-1843-47B6-B18C-0E7A07EC2A3A}" srcOrd="11" destOrd="0" presId="urn:microsoft.com/office/officeart/2005/8/layout/orgChart1"/>
    <dgm:cxn modelId="{757986AD-86E6-4380-86F0-D03C1E71976C}" type="presParOf" srcId="{63F7BDF5-1843-47B6-B18C-0E7A07EC2A3A}" destId="{97C30D93-21F1-47DB-AC60-0AD39ED77344}" srcOrd="0" destOrd="0" presId="urn:microsoft.com/office/officeart/2005/8/layout/orgChart1"/>
    <dgm:cxn modelId="{4AEC2D2F-B8CA-45E0-A34E-AA783744B4AC}" type="presParOf" srcId="{97C30D93-21F1-47DB-AC60-0AD39ED77344}" destId="{16C82045-5632-45CC-A498-A2F4368CE366}" srcOrd="0" destOrd="0" presId="urn:microsoft.com/office/officeart/2005/8/layout/orgChart1"/>
    <dgm:cxn modelId="{37043DF7-0D29-4E9C-B275-F7DB50E34608}" type="presParOf" srcId="{97C30D93-21F1-47DB-AC60-0AD39ED77344}" destId="{4DD58656-5F83-4843-8F05-47D4E8C8A0B9}" srcOrd="1" destOrd="0" presId="urn:microsoft.com/office/officeart/2005/8/layout/orgChart1"/>
    <dgm:cxn modelId="{5760A842-922C-49D8-9A0C-9844E4C4C304}" type="presParOf" srcId="{63F7BDF5-1843-47B6-B18C-0E7A07EC2A3A}" destId="{0FBEDC0F-DCBB-488E-BC1B-A3F84FE15747}" srcOrd="1" destOrd="0" presId="urn:microsoft.com/office/officeart/2005/8/layout/orgChart1"/>
    <dgm:cxn modelId="{E4D7B9E2-D0C0-461C-A9C8-0782CDD680AA}" type="presParOf" srcId="{63F7BDF5-1843-47B6-B18C-0E7A07EC2A3A}" destId="{9D337BEC-B0F3-4D4A-90BF-C94FE8A46CCD}" srcOrd="2" destOrd="0" presId="urn:microsoft.com/office/officeart/2005/8/layout/orgChart1"/>
    <dgm:cxn modelId="{3613092A-72A1-45E4-8CB0-249C493B4476}" type="presParOf" srcId="{C6F75996-7CA4-4C9C-B95D-1CDD9ECDCE97}" destId="{1E804EE1-2FE9-4BD6-8E46-5A1650E349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12E710-6D1B-4687-8F02-E92D69306B64}"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ru-RU"/>
        </a:p>
      </dgm:t>
    </dgm:pt>
    <dgm:pt modelId="{B9689E67-7D2F-4D6B-A25A-D5E9816E271A}">
      <dgm:prSet phldrT="[Текст]" custT="1"/>
      <dgm:spPr>
        <a:solidFill>
          <a:srgbClr val="C00000"/>
        </a:solidFill>
      </dgm:spPr>
      <dgm:t>
        <a:bodyPr/>
        <a:lstStyle/>
        <a:p>
          <a:r>
            <a:rPr lang="ru-RU" sz="2400" b="1" baseline="0" dirty="0" smtClean="0">
              <a:solidFill>
                <a:schemeClr val="bg1"/>
              </a:solidFill>
            </a:rPr>
            <a:t>ТЕРРОРИЗМ</a:t>
          </a:r>
          <a:endParaRPr lang="ru-RU" sz="2400" b="1" baseline="0" dirty="0">
            <a:solidFill>
              <a:schemeClr val="bg1"/>
            </a:solidFill>
          </a:endParaRPr>
        </a:p>
      </dgm:t>
    </dgm:pt>
    <dgm:pt modelId="{55632803-9332-49CE-9E40-E3DE88711AEC}" type="parTrans" cxnId="{28052A65-6547-4718-9444-298429E3C905}">
      <dgm:prSet/>
      <dgm:spPr/>
      <dgm:t>
        <a:bodyPr/>
        <a:lstStyle/>
        <a:p>
          <a:endParaRPr lang="ru-RU"/>
        </a:p>
      </dgm:t>
    </dgm:pt>
    <dgm:pt modelId="{2B392C0D-BC5F-4869-9F66-8882A021C1B0}" type="sibTrans" cxnId="{28052A65-6547-4718-9444-298429E3C905}">
      <dgm:prSet/>
      <dgm:spPr/>
      <dgm:t>
        <a:bodyPr/>
        <a:lstStyle/>
        <a:p>
          <a:endParaRPr lang="ru-RU"/>
        </a:p>
      </dgm:t>
    </dgm:pt>
    <dgm:pt modelId="{1C2A24B5-74FA-4A5A-B3A0-8471AD87F9F2}">
      <dgm:prSet phldrT="[Текст]" custT="1"/>
      <dgm:spPr>
        <a:solidFill>
          <a:schemeClr val="bg1">
            <a:lumMod val="95000"/>
          </a:schemeClr>
        </a:solidFill>
      </dgm:spPr>
      <dgm:t>
        <a:bodyPr/>
        <a:lstStyle/>
        <a:p>
          <a:r>
            <a:rPr lang="ru-RU" sz="2000" b="1" dirty="0" smtClean="0"/>
            <a:t>политическая</a:t>
          </a:r>
          <a:endParaRPr lang="ru-RU" sz="2000" b="1" dirty="0"/>
        </a:p>
      </dgm:t>
    </dgm:pt>
    <dgm:pt modelId="{A429AACD-61F6-406F-86BD-CD966ECAA4A0}" type="parTrans" cxnId="{09C0F5AD-DEAF-43C2-9617-D9EEA7204190}">
      <dgm:prSet/>
      <dgm:spPr/>
      <dgm:t>
        <a:bodyPr/>
        <a:lstStyle/>
        <a:p>
          <a:endParaRPr lang="ru-RU"/>
        </a:p>
      </dgm:t>
    </dgm:pt>
    <dgm:pt modelId="{07534900-C2A1-4016-87A8-EB76D3E5B159}" type="sibTrans" cxnId="{09C0F5AD-DEAF-43C2-9617-D9EEA7204190}">
      <dgm:prSet/>
      <dgm:spPr/>
      <dgm:t>
        <a:bodyPr/>
        <a:lstStyle/>
        <a:p>
          <a:endParaRPr lang="ru-RU"/>
        </a:p>
      </dgm:t>
    </dgm:pt>
    <dgm:pt modelId="{5104E898-A738-4D9E-9A98-EEBDB2177C13}">
      <dgm:prSet phldrT="[Текст]" custT="1"/>
      <dgm:spPr>
        <a:solidFill>
          <a:schemeClr val="bg1">
            <a:lumMod val="95000"/>
          </a:schemeClr>
        </a:solidFill>
      </dgm:spPr>
      <dgm:t>
        <a:bodyPr/>
        <a:lstStyle/>
        <a:p>
          <a:r>
            <a:rPr lang="ru-RU" sz="2000" b="1" dirty="0" smtClean="0"/>
            <a:t>идеологическая</a:t>
          </a:r>
          <a:endParaRPr lang="ru-RU" sz="2000" b="1" dirty="0"/>
        </a:p>
      </dgm:t>
    </dgm:pt>
    <dgm:pt modelId="{8398E0AE-84FA-4494-B70F-4459F9DDB81C}" type="parTrans" cxnId="{5D598825-EC5B-4367-804E-0F982B48B705}">
      <dgm:prSet/>
      <dgm:spPr/>
      <dgm:t>
        <a:bodyPr/>
        <a:lstStyle/>
        <a:p>
          <a:endParaRPr lang="ru-RU"/>
        </a:p>
      </dgm:t>
    </dgm:pt>
    <dgm:pt modelId="{21B62B7A-7CB8-41B1-8C1A-4DFC73DE721B}" type="sibTrans" cxnId="{5D598825-EC5B-4367-804E-0F982B48B705}">
      <dgm:prSet/>
      <dgm:spPr/>
      <dgm:t>
        <a:bodyPr/>
        <a:lstStyle/>
        <a:p>
          <a:endParaRPr lang="ru-RU"/>
        </a:p>
      </dgm:t>
    </dgm:pt>
    <dgm:pt modelId="{32AF5879-73BD-43C9-A4F7-54E54ADE18CF}">
      <dgm:prSet phldrT="[Текст]" custT="1"/>
      <dgm:spPr>
        <a:solidFill>
          <a:schemeClr val="bg1">
            <a:lumMod val="95000"/>
          </a:schemeClr>
        </a:solidFill>
      </dgm:spPr>
      <dgm:t>
        <a:bodyPr/>
        <a:lstStyle/>
        <a:p>
          <a:r>
            <a:rPr lang="ru-RU" sz="1800" b="1" dirty="0" smtClean="0"/>
            <a:t>националистическая</a:t>
          </a:r>
          <a:endParaRPr lang="ru-RU" sz="1800" b="1" dirty="0"/>
        </a:p>
      </dgm:t>
    </dgm:pt>
    <dgm:pt modelId="{4564C5B9-BC5A-4AA5-8B59-7EF30AD9A925}" type="parTrans" cxnId="{BA6B80F9-3EE4-4E3A-9304-7EA216A56ED8}">
      <dgm:prSet/>
      <dgm:spPr/>
      <dgm:t>
        <a:bodyPr/>
        <a:lstStyle/>
        <a:p>
          <a:endParaRPr lang="ru-RU"/>
        </a:p>
      </dgm:t>
    </dgm:pt>
    <dgm:pt modelId="{7298B315-CCB1-451C-9A52-94224101FB50}" type="sibTrans" cxnId="{BA6B80F9-3EE4-4E3A-9304-7EA216A56ED8}">
      <dgm:prSet/>
      <dgm:spPr/>
      <dgm:t>
        <a:bodyPr/>
        <a:lstStyle/>
        <a:p>
          <a:endParaRPr lang="ru-RU"/>
        </a:p>
      </dgm:t>
    </dgm:pt>
    <dgm:pt modelId="{EC574D09-02CE-41A3-BFC1-84CDF89A5D00}">
      <dgm:prSet phldrT="[Текст]" custT="1"/>
      <dgm:spPr>
        <a:solidFill>
          <a:schemeClr val="bg1">
            <a:lumMod val="95000"/>
          </a:schemeClr>
        </a:solidFill>
      </dgm:spPr>
      <dgm:t>
        <a:bodyPr/>
        <a:lstStyle/>
        <a:p>
          <a:r>
            <a:rPr lang="ru-RU" sz="2000" b="1" dirty="0" smtClean="0"/>
            <a:t>сепаратистская</a:t>
          </a:r>
          <a:endParaRPr lang="ru-RU" sz="2000" b="1" dirty="0"/>
        </a:p>
      </dgm:t>
    </dgm:pt>
    <dgm:pt modelId="{C4E6145A-9550-42CF-B57C-2B06DF6F4C2B}" type="parTrans" cxnId="{B304FFDF-4736-4E8A-B26F-6C14B03FB2CA}">
      <dgm:prSet/>
      <dgm:spPr/>
      <dgm:t>
        <a:bodyPr/>
        <a:lstStyle/>
        <a:p>
          <a:endParaRPr lang="ru-RU"/>
        </a:p>
      </dgm:t>
    </dgm:pt>
    <dgm:pt modelId="{615D3655-9FE3-4EF0-B024-72701027A050}" type="sibTrans" cxnId="{B304FFDF-4736-4E8A-B26F-6C14B03FB2CA}">
      <dgm:prSet/>
      <dgm:spPr/>
      <dgm:t>
        <a:bodyPr/>
        <a:lstStyle/>
        <a:p>
          <a:endParaRPr lang="ru-RU"/>
        </a:p>
      </dgm:t>
    </dgm:pt>
    <dgm:pt modelId="{825719FE-CB3E-4B49-A700-96B3FF96FA26}">
      <dgm:prSet phldrT="[Текст]" custT="1"/>
      <dgm:spPr>
        <a:solidFill>
          <a:schemeClr val="bg1">
            <a:lumMod val="95000"/>
          </a:schemeClr>
        </a:solidFill>
      </dgm:spPr>
      <dgm:t>
        <a:bodyPr/>
        <a:lstStyle/>
        <a:p>
          <a:r>
            <a:rPr lang="ru-RU" sz="2000" b="1" dirty="0" smtClean="0"/>
            <a:t>религиозная</a:t>
          </a:r>
          <a:endParaRPr lang="ru-RU" sz="2000" b="1" dirty="0"/>
        </a:p>
      </dgm:t>
    </dgm:pt>
    <dgm:pt modelId="{6635A234-3D6D-49ED-ACCA-2CC904E28A03}" type="parTrans" cxnId="{F7322033-CD7C-4041-8BF3-B9BE7AB61679}">
      <dgm:prSet/>
      <dgm:spPr/>
      <dgm:t>
        <a:bodyPr/>
        <a:lstStyle/>
        <a:p>
          <a:endParaRPr lang="ru-RU"/>
        </a:p>
      </dgm:t>
    </dgm:pt>
    <dgm:pt modelId="{90F1136B-94C7-4214-A900-4DC7AB898418}" type="sibTrans" cxnId="{F7322033-CD7C-4041-8BF3-B9BE7AB61679}">
      <dgm:prSet/>
      <dgm:spPr/>
      <dgm:t>
        <a:bodyPr/>
        <a:lstStyle/>
        <a:p>
          <a:endParaRPr lang="ru-RU"/>
        </a:p>
      </dgm:t>
    </dgm:pt>
    <dgm:pt modelId="{0F3D4ECF-C0CF-41D3-971D-400614AFD79F}">
      <dgm:prSet phldrT="[Текст]" custT="1"/>
      <dgm:spPr>
        <a:solidFill>
          <a:schemeClr val="bg1">
            <a:lumMod val="95000"/>
          </a:schemeClr>
        </a:solidFill>
      </dgm:spPr>
      <dgm:t>
        <a:bodyPr/>
        <a:lstStyle/>
        <a:p>
          <a:r>
            <a:rPr lang="ru-RU" sz="1800" b="1" dirty="0" smtClean="0"/>
            <a:t>в форме «партизанской войны»</a:t>
          </a:r>
          <a:endParaRPr lang="ru-RU" sz="1800" b="1" dirty="0"/>
        </a:p>
      </dgm:t>
    </dgm:pt>
    <dgm:pt modelId="{6BA355FB-54E1-49BB-B265-3ED1685C7DA5}" type="sibTrans" cxnId="{C2427ACD-A515-4113-BB16-86E3AF55E4B1}">
      <dgm:prSet/>
      <dgm:spPr/>
      <dgm:t>
        <a:bodyPr/>
        <a:lstStyle/>
        <a:p>
          <a:endParaRPr lang="ru-RU"/>
        </a:p>
      </dgm:t>
    </dgm:pt>
    <dgm:pt modelId="{5F83A065-583F-4251-A9B7-805F263857C0}" type="parTrans" cxnId="{C2427ACD-A515-4113-BB16-86E3AF55E4B1}">
      <dgm:prSet/>
      <dgm:spPr/>
      <dgm:t>
        <a:bodyPr/>
        <a:lstStyle/>
        <a:p>
          <a:endParaRPr lang="ru-RU"/>
        </a:p>
      </dgm:t>
    </dgm:pt>
    <dgm:pt modelId="{93699F94-DBB2-40EF-937D-4982B1A103EC}" type="pres">
      <dgm:prSet presAssocID="{F612E710-6D1B-4687-8F02-E92D69306B64}" presName="Name0" presStyleCnt="0">
        <dgm:presLayoutVars>
          <dgm:chMax val="1"/>
          <dgm:dir/>
          <dgm:animLvl val="ctr"/>
          <dgm:resizeHandles val="exact"/>
        </dgm:presLayoutVars>
      </dgm:prSet>
      <dgm:spPr/>
      <dgm:t>
        <a:bodyPr/>
        <a:lstStyle/>
        <a:p>
          <a:endParaRPr lang="ru-RU"/>
        </a:p>
      </dgm:t>
    </dgm:pt>
    <dgm:pt modelId="{6E0108F0-B019-41ED-A5E5-FAC4F3F86D44}" type="pres">
      <dgm:prSet presAssocID="{B9689E67-7D2F-4D6B-A25A-D5E9816E271A}" presName="centerShape" presStyleLbl="node0" presStyleIdx="0" presStyleCnt="1" custScaleX="154433" custScaleY="148023"/>
      <dgm:spPr/>
      <dgm:t>
        <a:bodyPr/>
        <a:lstStyle/>
        <a:p>
          <a:endParaRPr lang="ru-RU"/>
        </a:p>
      </dgm:t>
    </dgm:pt>
    <dgm:pt modelId="{8ACA3874-11B4-4A37-A257-E01B9C0EFE73}" type="pres">
      <dgm:prSet presAssocID="{1C2A24B5-74FA-4A5A-B3A0-8471AD87F9F2}" presName="node" presStyleLbl="node1" presStyleIdx="0" presStyleCnt="6" custScaleX="253796" custScaleY="68136" custRadScaleRad="110871" custRadScaleInc="1892">
        <dgm:presLayoutVars>
          <dgm:bulletEnabled val="1"/>
        </dgm:presLayoutVars>
      </dgm:prSet>
      <dgm:spPr/>
      <dgm:t>
        <a:bodyPr/>
        <a:lstStyle/>
        <a:p>
          <a:endParaRPr lang="ru-RU"/>
        </a:p>
      </dgm:t>
    </dgm:pt>
    <dgm:pt modelId="{5C28D598-3FEF-4935-B46B-E6D7E7A2E0CD}" type="pres">
      <dgm:prSet presAssocID="{1C2A24B5-74FA-4A5A-B3A0-8471AD87F9F2}" presName="dummy" presStyleCnt="0"/>
      <dgm:spPr/>
    </dgm:pt>
    <dgm:pt modelId="{F80A4875-A418-459B-A9CD-33A1442CED0E}" type="pres">
      <dgm:prSet presAssocID="{07534900-C2A1-4016-87A8-EB76D3E5B159}" presName="sibTrans" presStyleLbl="sibTrans2D1" presStyleIdx="0" presStyleCnt="6"/>
      <dgm:spPr/>
      <dgm:t>
        <a:bodyPr/>
        <a:lstStyle/>
        <a:p>
          <a:endParaRPr lang="ru-RU"/>
        </a:p>
      </dgm:t>
    </dgm:pt>
    <dgm:pt modelId="{09467836-1290-4960-ADE9-0F7C8BA72B3C}" type="pres">
      <dgm:prSet presAssocID="{5104E898-A738-4D9E-9A98-EEBDB2177C13}" presName="node" presStyleLbl="node1" presStyleIdx="1" presStyleCnt="6" custScaleX="245359" custScaleY="74350" custRadScaleRad="136633" custRadScaleInc="66618">
        <dgm:presLayoutVars>
          <dgm:bulletEnabled val="1"/>
        </dgm:presLayoutVars>
      </dgm:prSet>
      <dgm:spPr/>
      <dgm:t>
        <a:bodyPr/>
        <a:lstStyle/>
        <a:p>
          <a:endParaRPr lang="ru-RU"/>
        </a:p>
      </dgm:t>
    </dgm:pt>
    <dgm:pt modelId="{E4EB7E6A-72C1-4067-8F90-E77E236027CD}" type="pres">
      <dgm:prSet presAssocID="{5104E898-A738-4D9E-9A98-EEBDB2177C13}" presName="dummy" presStyleCnt="0"/>
      <dgm:spPr/>
    </dgm:pt>
    <dgm:pt modelId="{FEC74D6A-7A8A-47F3-A30E-6AD4383E3E91}" type="pres">
      <dgm:prSet presAssocID="{21B62B7A-7CB8-41B1-8C1A-4DFC73DE721B}" presName="sibTrans" presStyleLbl="sibTrans2D1" presStyleIdx="1" presStyleCnt="6"/>
      <dgm:spPr/>
      <dgm:t>
        <a:bodyPr/>
        <a:lstStyle/>
        <a:p>
          <a:endParaRPr lang="ru-RU"/>
        </a:p>
      </dgm:t>
    </dgm:pt>
    <dgm:pt modelId="{B367D951-CA42-4679-97CF-3E77FE8AA960}" type="pres">
      <dgm:prSet presAssocID="{32AF5879-73BD-43C9-A4F7-54E54ADE18CF}" presName="node" presStyleLbl="node1" presStyleIdx="2" presStyleCnt="6" custScaleX="259411" custScaleY="74654" custRadScaleRad="138860" custRadScaleInc="-66566">
        <dgm:presLayoutVars>
          <dgm:bulletEnabled val="1"/>
        </dgm:presLayoutVars>
      </dgm:prSet>
      <dgm:spPr/>
      <dgm:t>
        <a:bodyPr/>
        <a:lstStyle/>
        <a:p>
          <a:endParaRPr lang="ru-RU"/>
        </a:p>
      </dgm:t>
    </dgm:pt>
    <dgm:pt modelId="{BAC792B3-45FF-4132-A7BE-DADD65198221}" type="pres">
      <dgm:prSet presAssocID="{32AF5879-73BD-43C9-A4F7-54E54ADE18CF}" presName="dummy" presStyleCnt="0"/>
      <dgm:spPr/>
    </dgm:pt>
    <dgm:pt modelId="{8B774AB2-1295-44D4-AAAB-1E7FEC274340}" type="pres">
      <dgm:prSet presAssocID="{7298B315-CCB1-451C-9A52-94224101FB50}" presName="sibTrans" presStyleLbl="sibTrans2D1" presStyleIdx="2" presStyleCnt="6"/>
      <dgm:spPr/>
      <dgm:t>
        <a:bodyPr/>
        <a:lstStyle/>
        <a:p>
          <a:endParaRPr lang="ru-RU"/>
        </a:p>
      </dgm:t>
    </dgm:pt>
    <dgm:pt modelId="{3399FFDE-B192-4CDE-A667-F8F01CFB75E5}" type="pres">
      <dgm:prSet presAssocID="{EC574D09-02CE-41A3-BFC1-84CDF89A5D00}" presName="node" presStyleLbl="node1" presStyleIdx="3" presStyleCnt="6" custScaleX="232684" custScaleY="74139" custRadScaleRad="108697" custRadScaleInc="-1930">
        <dgm:presLayoutVars>
          <dgm:bulletEnabled val="1"/>
        </dgm:presLayoutVars>
      </dgm:prSet>
      <dgm:spPr/>
      <dgm:t>
        <a:bodyPr/>
        <a:lstStyle/>
        <a:p>
          <a:endParaRPr lang="ru-RU"/>
        </a:p>
      </dgm:t>
    </dgm:pt>
    <dgm:pt modelId="{520CE3B0-4E54-4893-87C6-2DCAD1436695}" type="pres">
      <dgm:prSet presAssocID="{EC574D09-02CE-41A3-BFC1-84CDF89A5D00}" presName="dummy" presStyleCnt="0"/>
      <dgm:spPr/>
    </dgm:pt>
    <dgm:pt modelId="{AA18455D-4830-4F46-A416-67EAEC84D564}" type="pres">
      <dgm:prSet presAssocID="{615D3655-9FE3-4EF0-B024-72701027A050}" presName="sibTrans" presStyleLbl="sibTrans2D1" presStyleIdx="3" presStyleCnt="6"/>
      <dgm:spPr/>
      <dgm:t>
        <a:bodyPr/>
        <a:lstStyle/>
        <a:p>
          <a:endParaRPr lang="ru-RU"/>
        </a:p>
      </dgm:t>
    </dgm:pt>
    <dgm:pt modelId="{C0C48765-0598-4407-A908-537D52D866C6}" type="pres">
      <dgm:prSet presAssocID="{825719FE-CB3E-4B49-A700-96B3FF96FA26}" presName="node" presStyleLbl="node1" presStyleIdx="4" presStyleCnt="6" custScaleX="225497" custScaleY="74921" custRadScaleRad="132234" custRadScaleInc="59021">
        <dgm:presLayoutVars>
          <dgm:bulletEnabled val="1"/>
        </dgm:presLayoutVars>
      </dgm:prSet>
      <dgm:spPr/>
      <dgm:t>
        <a:bodyPr/>
        <a:lstStyle/>
        <a:p>
          <a:endParaRPr lang="ru-RU"/>
        </a:p>
      </dgm:t>
    </dgm:pt>
    <dgm:pt modelId="{D7F78ED6-485A-480F-AD5E-C4669EC60884}" type="pres">
      <dgm:prSet presAssocID="{825719FE-CB3E-4B49-A700-96B3FF96FA26}" presName="dummy" presStyleCnt="0"/>
      <dgm:spPr/>
    </dgm:pt>
    <dgm:pt modelId="{01B93926-AA51-4DB2-9A51-F7BF47C81DB2}" type="pres">
      <dgm:prSet presAssocID="{90F1136B-94C7-4214-A900-4DC7AB898418}" presName="sibTrans" presStyleLbl="sibTrans2D1" presStyleIdx="4" presStyleCnt="6"/>
      <dgm:spPr/>
      <dgm:t>
        <a:bodyPr/>
        <a:lstStyle/>
        <a:p>
          <a:endParaRPr lang="ru-RU"/>
        </a:p>
      </dgm:t>
    </dgm:pt>
    <dgm:pt modelId="{A554A2DF-C2C1-4860-9CCB-13EADF2166CA}" type="pres">
      <dgm:prSet presAssocID="{0F3D4ECF-C0CF-41D3-971D-400614AFD79F}" presName="node" presStyleLbl="node1" presStyleIdx="5" presStyleCnt="6" custScaleX="223210" custScaleY="77873" custRadScaleRad="130290" custRadScaleInc="-63993">
        <dgm:presLayoutVars>
          <dgm:bulletEnabled val="1"/>
        </dgm:presLayoutVars>
      </dgm:prSet>
      <dgm:spPr/>
      <dgm:t>
        <a:bodyPr/>
        <a:lstStyle/>
        <a:p>
          <a:endParaRPr lang="ru-RU"/>
        </a:p>
      </dgm:t>
    </dgm:pt>
    <dgm:pt modelId="{31ED78C1-912D-4792-A474-ADB44F0D33D8}" type="pres">
      <dgm:prSet presAssocID="{0F3D4ECF-C0CF-41D3-971D-400614AFD79F}" presName="dummy" presStyleCnt="0"/>
      <dgm:spPr/>
    </dgm:pt>
    <dgm:pt modelId="{84A0A600-5829-4192-B3C0-17AC11435498}" type="pres">
      <dgm:prSet presAssocID="{6BA355FB-54E1-49BB-B265-3ED1685C7DA5}" presName="sibTrans" presStyleLbl="sibTrans2D1" presStyleIdx="5" presStyleCnt="6"/>
      <dgm:spPr/>
      <dgm:t>
        <a:bodyPr/>
        <a:lstStyle/>
        <a:p>
          <a:endParaRPr lang="ru-RU"/>
        </a:p>
      </dgm:t>
    </dgm:pt>
  </dgm:ptLst>
  <dgm:cxnLst>
    <dgm:cxn modelId="{BA6B80F9-3EE4-4E3A-9304-7EA216A56ED8}" srcId="{B9689E67-7D2F-4D6B-A25A-D5E9816E271A}" destId="{32AF5879-73BD-43C9-A4F7-54E54ADE18CF}" srcOrd="2" destOrd="0" parTransId="{4564C5B9-BC5A-4AA5-8B59-7EF30AD9A925}" sibTransId="{7298B315-CCB1-451C-9A52-94224101FB50}"/>
    <dgm:cxn modelId="{FDC57140-B010-4212-9ECD-69D3BDD2A14F}" type="presOf" srcId="{21B62B7A-7CB8-41B1-8C1A-4DFC73DE721B}" destId="{FEC74D6A-7A8A-47F3-A30E-6AD4383E3E91}" srcOrd="0" destOrd="0" presId="urn:microsoft.com/office/officeart/2005/8/layout/radial6"/>
    <dgm:cxn modelId="{28052A65-6547-4718-9444-298429E3C905}" srcId="{F612E710-6D1B-4687-8F02-E92D69306B64}" destId="{B9689E67-7D2F-4D6B-A25A-D5E9816E271A}" srcOrd="0" destOrd="0" parTransId="{55632803-9332-49CE-9E40-E3DE88711AEC}" sibTransId="{2B392C0D-BC5F-4869-9F66-8882A021C1B0}"/>
    <dgm:cxn modelId="{6F78D4F4-BB25-428F-99FA-52E2BD45FC9D}" type="presOf" srcId="{615D3655-9FE3-4EF0-B024-72701027A050}" destId="{AA18455D-4830-4F46-A416-67EAEC84D564}" srcOrd="0" destOrd="0" presId="urn:microsoft.com/office/officeart/2005/8/layout/radial6"/>
    <dgm:cxn modelId="{09C0F5AD-DEAF-43C2-9617-D9EEA7204190}" srcId="{B9689E67-7D2F-4D6B-A25A-D5E9816E271A}" destId="{1C2A24B5-74FA-4A5A-B3A0-8471AD87F9F2}" srcOrd="0" destOrd="0" parTransId="{A429AACD-61F6-406F-86BD-CD966ECAA4A0}" sibTransId="{07534900-C2A1-4016-87A8-EB76D3E5B159}"/>
    <dgm:cxn modelId="{75458489-F127-4EE3-927F-D774FF5262D6}" type="presOf" srcId="{F612E710-6D1B-4687-8F02-E92D69306B64}" destId="{93699F94-DBB2-40EF-937D-4982B1A103EC}" srcOrd="0" destOrd="0" presId="urn:microsoft.com/office/officeart/2005/8/layout/radial6"/>
    <dgm:cxn modelId="{F2677053-18A7-477D-B622-032A6577BE45}" type="presOf" srcId="{B9689E67-7D2F-4D6B-A25A-D5E9816E271A}" destId="{6E0108F0-B019-41ED-A5E5-FAC4F3F86D44}" srcOrd="0" destOrd="0" presId="urn:microsoft.com/office/officeart/2005/8/layout/radial6"/>
    <dgm:cxn modelId="{5D598825-EC5B-4367-804E-0F982B48B705}" srcId="{B9689E67-7D2F-4D6B-A25A-D5E9816E271A}" destId="{5104E898-A738-4D9E-9A98-EEBDB2177C13}" srcOrd="1" destOrd="0" parTransId="{8398E0AE-84FA-4494-B70F-4459F9DDB81C}" sibTransId="{21B62B7A-7CB8-41B1-8C1A-4DFC73DE721B}"/>
    <dgm:cxn modelId="{1D3C1999-AB39-4D15-8FDB-B064116BC43D}" type="presOf" srcId="{32AF5879-73BD-43C9-A4F7-54E54ADE18CF}" destId="{B367D951-CA42-4679-97CF-3E77FE8AA960}" srcOrd="0" destOrd="0" presId="urn:microsoft.com/office/officeart/2005/8/layout/radial6"/>
    <dgm:cxn modelId="{3856D1FF-F751-41F8-AD66-3BB0B29528A6}" type="presOf" srcId="{1C2A24B5-74FA-4A5A-B3A0-8471AD87F9F2}" destId="{8ACA3874-11B4-4A37-A257-E01B9C0EFE73}" srcOrd="0" destOrd="0" presId="urn:microsoft.com/office/officeart/2005/8/layout/radial6"/>
    <dgm:cxn modelId="{E42E884A-FB90-4538-9C62-BE307FBAD184}" type="presOf" srcId="{7298B315-CCB1-451C-9A52-94224101FB50}" destId="{8B774AB2-1295-44D4-AAAB-1E7FEC274340}" srcOrd="0" destOrd="0" presId="urn:microsoft.com/office/officeart/2005/8/layout/radial6"/>
    <dgm:cxn modelId="{F7322033-CD7C-4041-8BF3-B9BE7AB61679}" srcId="{B9689E67-7D2F-4D6B-A25A-D5E9816E271A}" destId="{825719FE-CB3E-4B49-A700-96B3FF96FA26}" srcOrd="4" destOrd="0" parTransId="{6635A234-3D6D-49ED-ACCA-2CC904E28A03}" sibTransId="{90F1136B-94C7-4214-A900-4DC7AB898418}"/>
    <dgm:cxn modelId="{C2427ACD-A515-4113-BB16-86E3AF55E4B1}" srcId="{B9689E67-7D2F-4D6B-A25A-D5E9816E271A}" destId="{0F3D4ECF-C0CF-41D3-971D-400614AFD79F}" srcOrd="5" destOrd="0" parTransId="{5F83A065-583F-4251-A9B7-805F263857C0}" sibTransId="{6BA355FB-54E1-49BB-B265-3ED1685C7DA5}"/>
    <dgm:cxn modelId="{C4236EFF-BFCB-47B1-81A6-5D2FD0C7285B}" type="presOf" srcId="{90F1136B-94C7-4214-A900-4DC7AB898418}" destId="{01B93926-AA51-4DB2-9A51-F7BF47C81DB2}" srcOrd="0" destOrd="0" presId="urn:microsoft.com/office/officeart/2005/8/layout/radial6"/>
    <dgm:cxn modelId="{40D821EE-248B-468C-BFF1-063864C01F51}" type="presOf" srcId="{EC574D09-02CE-41A3-BFC1-84CDF89A5D00}" destId="{3399FFDE-B192-4CDE-A667-F8F01CFB75E5}" srcOrd="0" destOrd="0" presId="urn:microsoft.com/office/officeart/2005/8/layout/radial6"/>
    <dgm:cxn modelId="{23FE5ED0-F9BC-4708-9BA7-ADAF6D5B8B04}" type="presOf" srcId="{6BA355FB-54E1-49BB-B265-3ED1685C7DA5}" destId="{84A0A600-5829-4192-B3C0-17AC11435498}" srcOrd="0" destOrd="0" presId="urn:microsoft.com/office/officeart/2005/8/layout/radial6"/>
    <dgm:cxn modelId="{D907472F-F0D7-439D-81C5-AFFCB4ADA59F}" type="presOf" srcId="{07534900-C2A1-4016-87A8-EB76D3E5B159}" destId="{F80A4875-A418-459B-A9CD-33A1442CED0E}" srcOrd="0" destOrd="0" presId="urn:microsoft.com/office/officeart/2005/8/layout/radial6"/>
    <dgm:cxn modelId="{59C793FC-CE62-4B66-BD70-83875B61AC44}" type="presOf" srcId="{0F3D4ECF-C0CF-41D3-971D-400614AFD79F}" destId="{A554A2DF-C2C1-4860-9CCB-13EADF2166CA}" srcOrd="0" destOrd="0" presId="urn:microsoft.com/office/officeart/2005/8/layout/radial6"/>
    <dgm:cxn modelId="{FA439A10-FB16-4AFA-9AB7-718C8775B924}" type="presOf" srcId="{825719FE-CB3E-4B49-A700-96B3FF96FA26}" destId="{C0C48765-0598-4407-A908-537D52D866C6}" srcOrd="0" destOrd="0" presId="urn:microsoft.com/office/officeart/2005/8/layout/radial6"/>
    <dgm:cxn modelId="{B304FFDF-4736-4E8A-B26F-6C14B03FB2CA}" srcId="{B9689E67-7D2F-4D6B-A25A-D5E9816E271A}" destId="{EC574D09-02CE-41A3-BFC1-84CDF89A5D00}" srcOrd="3" destOrd="0" parTransId="{C4E6145A-9550-42CF-B57C-2B06DF6F4C2B}" sibTransId="{615D3655-9FE3-4EF0-B024-72701027A050}"/>
    <dgm:cxn modelId="{8953856F-D1A1-4A6A-A5BC-D83A394F51D9}" type="presOf" srcId="{5104E898-A738-4D9E-9A98-EEBDB2177C13}" destId="{09467836-1290-4960-ADE9-0F7C8BA72B3C}" srcOrd="0" destOrd="0" presId="urn:microsoft.com/office/officeart/2005/8/layout/radial6"/>
    <dgm:cxn modelId="{ED38EEF0-225D-4A01-AD91-F2FAB3CEB1CF}" type="presParOf" srcId="{93699F94-DBB2-40EF-937D-4982B1A103EC}" destId="{6E0108F0-B019-41ED-A5E5-FAC4F3F86D44}" srcOrd="0" destOrd="0" presId="urn:microsoft.com/office/officeart/2005/8/layout/radial6"/>
    <dgm:cxn modelId="{F9D412D1-8E56-4333-86DB-93B7E3A91F0C}" type="presParOf" srcId="{93699F94-DBB2-40EF-937D-4982B1A103EC}" destId="{8ACA3874-11B4-4A37-A257-E01B9C0EFE73}" srcOrd="1" destOrd="0" presId="urn:microsoft.com/office/officeart/2005/8/layout/radial6"/>
    <dgm:cxn modelId="{5A31ADDE-A1B8-4E00-9C2E-B6636E5173CB}" type="presParOf" srcId="{93699F94-DBB2-40EF-937D-4982B1A103EC}" destId="{5C28D598-3FEF-4935-B46B-E6D7E7A2E0CD}" srcOrd="2" destOrd="0" presId="urn:microsoft.com/office/officeart/2005/8/layout/radial6"/>
    <dgm:cxn modelId="{A7617B51-25D3-4255-97B5-D0AFA875DE2C}" type="presParOf" srcId="{93699F94-DBB2-40EF-937D-4982B1A103EC}" destId="{F80A4875-A418-459B-A9CD-33A1442CED0E}" srcOrd="3" destOrd="0" presId="urn:microsoft.com/office/officeart/2005/8/layout/radial6"/>
    <dgm:cxn modelId="{AFCC59C2-0126-44EF-9D32-1F0B72C66DD4}" type="presParOf" srcId="{93699F94-DBB2-40EF-937D-4982B1A103EC}" destId="{09467836-1290-4960-ADE9-0F7C8BA72B3C}" srcOrd="4" destOrd="0" presId="urn:microsoft.com/office/officeart/2005/8/layout/radial6"/>
    <dgm:cxn modelId="{1D48B0F6-2491-45F7-A26A-5B985F94185E}" type="presParOf" srcId="{93699F94-DBB2-40EF-937D-4982B1A103EC}" destId="{E4EB7E6A-72C1-4067-8F90-E77E236027CD}" srcOrd="5" destOrd="0" presId="urn:microsoft.com/office/officeart/2005/8/layout/radial6"/>
    <dgm:cxn modelId="{346D942E-F5AB-4022-A497-4732C29F790F}" type="presParOf" srcId="{93699F94-DBB2-40EF-937D-4982B1A103EC}" destId="{FEC74D6A-7A8A-47F3-A30E-6AD4383E3E91}" srcOrd="6" destOrd="0" presId="urn:microsoft.com/office/officeart/2005/8/layout/radial6"/>
    <dgm:cxn modelId="{CE2542BF-F1DC-410A-81C7-4952A5A4E5FF}" type="presParOf" srcId="{93699F94-DBB2-40EF-937D-4982B1A103EC}" destId="{B367D951-CA42-4679-97CF-3E77FE8AA960}" srcOrd="7" destOrd="0" presId="urn:microsoft.com/office/officeart/2005/8/layout/radial6"/>
    <dgm:cxn modelId="{8673E732-47AF-4738-9113-EB49B4B5C755}" type="presParOf" srcId="{93699F94-DBB2-40EF-937D-4982B1A103EC}" destId="{BAC792B3-45FF-4132-A7BE-DADD65198221}" srcOrd="8" destOrd="0" presId="urn:microsoft.com/office/officeart/2005/8/layout/radial6"/>
    <dgm:cxn modelId="{CF9480E0-7A00-425F-9F5F-8C799CCC989E}" type="presParOf" srcId="{93699F94-DBB2-40EF-937D-4982B1A103EC}" destId="{8B774AB2-1295-44D4-AAAB-1E7FEC274340}" srcOrd="9" destOrd="0" presId="urn:microsoft.com/office/officeart/2005/8/layout/radial6"/>
    <dgm:cxn modelId="{FB69E442-87CD-400C-9030-738267F3F649}" type="presParOf" srcId="{93699F94-DBB2-40EF-937D-4982B1A103EC}" destId="{3399FFDE-B192-4CDE-A667-F8F01CFB75E5}" srcOrd="10" destOrd="0" presId="urn:microsoft.com/office/officeart/2005/8/layout/radial6"/>
    <dgm:cxn modelId="{753AD79E-C745-4345-AFF8-E4C6BFEEC4C0}" type="presParOf" srcId="{93699F94-DBB2-40EF-937D-4982B1A103EC}" destId="{520CE3B0-4E54-4893-87C6-2DCAD1436695}" srcOrd="11" destOrd="0" presId="urn:microsoft.com/office/officeart/2005/8/layout/radial6"/>
    <dgm:cxn modelId="{AB2C5F8C-0FA9-4C81-9FCA-0D2875E9E530}" type="presParOf" srcId="{93699F94-DBB2-40EF-937D-4982B1A103EC}" destId="{AA18455D-4830-4F46-A416-67EAEC84D564}" srcOrd="12" destOrd="0" presId="urn:microsoft.com/office/officeart/2005/8/layout/radial6"/>
    <dgm:cxn modelId="{36DC1AB5-DFB1-41E2-B858-4A17F5F410FC}" type="presParOf" srcId="{93699F94-DBB2-40EF-937D-4982B1A103EC}" destId="{C0C48765-0598-4407-A908-537D52D866C6}" srcOrd="13" destOrd="0" presId="urn:microsoft.com/office/officeart/2005/8/layout/radial6"/>
    <dgm:cxn modelId="{C399A5C5-2008-45B9-ADAF-F724A4616BD4}" type="presParOf" srcId="{93699F94-DBB2-40EF-937D-4982B1A103EC}" destId="{D7F78ED6-485A-480F-AD5E-C4669EC60884}" srcOrd="14" destOrd="0" presId="urn:microsoft.com/office/officeart/2005/8/layout/radial6"/>
    <dgm:cxn modelId="{C9E663D1-EC02-42F3-AD51-AEC0045DDCC2}" type="presParOf" srcId="{93699F94-DBB2-40EF-937D-4982B1A103EC}" destId="{01B93926-AA51-4DB2-9A51-F7BF47C81DB2}" srcOrd="15" destOrd="0" presId="urn:microsoft.com/office/officeart/2005/8/layout/radial6"/>
    <dgm:cxn modelId="{F09CA688-4FAF-4750-8356-2AFFC9736BB6}" type="presParOf" srcId="{93699F94-DBB2-40EF-937D-4982B1A103EC}" destId="{A554A2DF-C2C1-4860-9CCB-13EADF2166CA}" srcOrd="16" destOrd="0" presId="urn:microsoft.com/office/officeart/2005/8/layout/radial6"/>
    <dgm:cxn modelId="{DA513C07-9503-4C7F-A715-47731DBFA42D}" type="presParOf" srcId="{93699F94-DBB2-40EF-937D-4982B1A103EC}" destId="{31ED78C1-912D-4792-A474-ADB44F0D33D8}" srcOrd="17" destOrd="0" presId="urn:microsoft.com/office/officeart/2005/8/layout/radial6"/>
    <dgm:cxn modelId="{ADF123C1-3361-41A6-AA07-2B5E3190CCB6}" type="presParOf" srcId="{93699F94-DBB2-40EF-937D-4982B1A103EC}" destId="{84A0A600-5829-4192-B3C0-17AC11435498}"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3600" b="1" dirty="0" smtClean="0">
              <a:solidFill>
                <a:srgbClr val="C00000"/>
              </a:solidFill>
            </a:rPr>
            <a:t>Основные цели терроризма</a:t>
          </a:r>
          <a:endParaRPr lang="ru-RU" sz="3600" b="1" dirty="0">
            <a:solidFill>
              <a:srgbClr val="C00000"/>
            </a:solidFill>
          </a:endParaRPr>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D95AB62C-95C9-4AF6-A872-74B336EDC2E7}">
      <dgm:prSet phldrT="[Текст]" custT="1"/>
      <dgm:spPr>
        <a:solidFill>
          <a:schemeClr val="bg1"/>
        </a:solidFill>
      </dgm:spPr>
      <dgm:t>
        <a:bodyPr/>
        <a:lstStyle/>
        <a:p>
          <a:r>
            <a:rPr lang="ru-RU" sz="2400" b="1" dirty="0" smtClean="0"/>
            <a:t>Дестабилизация и разрушение фундаментальных политических, конституционных, экономических или социальных структур страны или международной организации</a:t>
          </a:r>
          <a:endParaRPr lang="ru-RU" sz="2400" b="1" dirty="0"/>
        </a:p>
      </dgm:t>
    </dgm:pt>
    <dgm:pt modelId="{9BD49194-5CB0-4D7F-A685-06153A2C85ED}" type="parTrans" cxnId="{A717D16C-EFA0-4B49-90D3-D546A358D094}">
      <dgm:prSet/>
      <dgm:spPr/>
      <dgm:t>
        <a:bodyPr/>
        <a:lstStyle/>
        <a:p>
          <a:endParaRPr lang="ru-RU"/>
        </a:p>
      </dgm:t>
    </dgm:pt>
    <dgm:pt modelId="{1D7A80EC-C3D0-461D-9AA8-3950EA692E48}" type="sibTrans" cxnId="{A717D16C-EFA0-4B49-90D3-D546A358D094}">
      <dgm:prSet/>
      <dgm:spPr/>
      <dgm:t>
        <a:bodyPr/>
        <a:lstStyle/>
        <a:p>
          <a:endParaRPr lang="ru-RU"/>
        </a:p>
      </dgm:t>
    </dgm:pt>
    <dgm:pt modelId="{353A7A90-F63C-4BC6-B07A-ACEEB5C63EFD}">
      <dgm:prSet custT="1"/>
      <dgm:spPr>
        <a:solidFill>
          <a:schemeClr val="bg1"/>
        </a:solidFill>
      </dgm:spPr>
      <dgm:t>
        <a:bodyPr/>
        <a:lstStyle/>
        <a:p>
          <a:r>
            <a:rPr lang="ru-RU" sz="2400" b="1" dirty="0" smtClean="0"/>
            <a:t>Принуждение органов власти, международных организаций или отдельных должностных лиц к выполнению требований террористов</a:t>
          </a:r>
          <a:endParaRPr lang="ru-RU" sz="2400" b="1" dirty="0"/>
        </a:p>
      </dgm:t>
    </dgm:pt>
    <dgm:pt modelId="{ECCDD553-7DC1-4690-96DC-D78F81778BB5}" type="parTrans" cxnId="{DC3B50AA-782A-42C1-A5D1-FBCF121B4307}">
      <dgm:prSet/>
      <dgm:spPr/>
      <dgm:t>
        <a:bodyPr/>
        <a:lstStyle/>
        <a:p>
          <a:endParaRPr lang="ru-RU"/>
        </a:p>
      </dgm:t>
    </dgm:pt>
    <dgm:pt modelId="{28CAF792-2358-4A79-B574-27AF4181032F}" type="sibTrans" cxnId="{DC3B50AA-782A-42C1-A5D1-FBCF121B4307}">
      <dgm:prSet/>
      <dgm:spPr/>
      <dgm:t>
        <a:bodyPr/>
        <a:lstStyle/>
        <a:p>
          <a:endParaRPr lang="ru-RU"/>
        </a:p>
      </dgm:t>
    </dgm:pt>
    <dgm:pt modelId="{57318538-23BF-48F3-80F4-6F22ED55AD2B}">
      <dgm:prSet custT="1"/>
      <dgm:spPr>
        <a:solidFill>
          <a:schemeClr val="bg1"/>
        </a:solidFill>
      </dgm:spPr>
      <dgm:t>
        <a:bodyPr/>
        <a:lstStyle/>
        <a:p>
          <a:r>
            <a:rPr lang="ru-RU" sz="2400" b="1" dirty="0" smtClean="0"/>
            <a:t>Устрашение населения</a:t>
          </a:r>
          <a:endParaRPr lang="ru-RU" sz="2400" b="1"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304B846A-15B8-479B-90BD-703F6DFDAF32}" type="pres">
      <dgm:prSet presAssocID="{D95AB62C-95C9-4AF6-A872-74B336EDC2E7}" presName="boxAndChildren" presStyleCnt="0"/>
      <dgm:spPr/>
    </dgm:pt>
    <dgm:pt modelId="{44759991-348A-4053-BEAA-A6808DE2993C}" type="pres">
      <dgm:prSet presAssocID="{D95AB62C-95C9-4AF6-A872-74B336EDC2E7}" presName="parentTextBox" presStyleLbl="node1" presStyleIdx="0" presStyleCnt="4" custScaleY="112538" custLinFactNeighborX="-119" custLinFactNeighborY="-7439"/>
      <dgm:spPr/>
      <dgm:t>
        <a:bodyPr/>
        <a:lstStyle/>
        <a:p>
          <a:endParaRPr lang="ru-RU"/>
        </a:p>
      </dgm:t>
    </dgm:pt>
    <dgm:pt modelId="{61C9949A-196C-4ACA-9ABE-9F87B147F0F6}" type="pres">
      <dgm:prSet presAssocID="{28CAF792-2358-4A79-B574-27AF4181032F}" presName="sp" presStyleCnt="0"/>
      <dgm:spPr/>
    </dgm:pt>
    <dgm:pt modelId="{DD615081-1E39-47E5-8870-5CE30538E1F3}" type="pres">
      <dgm:prSet presAssocID="{353A7A90-F63C-4BC6-B07A-ACEEB5C63EFD}" presName="arrowAndChildren" presStyleCnt="0"/>
      <dgm:spPr/>
    </dgm:pt>
    <dgm:pt modelId="{152935B2-C05F-43E7-A5DF-B7679D5425FF}" type="pres">
      <dgm:prSet presAssocID="{353A7A90-F63C-4BC6-B07A-ACEEB5C63EFD}" presName="parentTextArrow" presStyleLbl="node1" presStyleIdx="1" presStyleCnt="4"/>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2" presStyleCnt="4" custScaleY="90124" custLinFactNeighborX="357" custLinFactNeighborY="2631"/>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3" presStyleCnt="4" custLinFactNeighborX="-238" custLinFactNeighborY="806"/>
      <dgm:spPr/>
      <dgm:t>
        <a:bodyPr/>
        <a:lstStyle/>
        <a:p>
          <a:endParaRPr lang="ru-RU"/>
        </a:p>
      </dgm:t>
    </dgm:pt>
  </dgm:ptLst>
  <dgm:cxnLst>
    <dgm:cxn modelId="{5A037124-7B01-4E09-841B-9BF4670CF68C}" type="presOf" srcId="{8D6A924C-419C-42E2-8D1C-3B753A40DC9F}" destId="{38FB6F77-CDA2-4722-9F2F-2819DAAF0527}" srcOrd="0" destOrd="0" presId="urn:microsoft.com/office/officeart/2005/8/layout/process4"/>
    <dgm:cxn modelId="{FDE78223-E998-4230-A8B5-07095FBC5241}" type="presOf" srcId="{57318538-23BF-48F3-80F4-6F22ED55AD2B}" destId="{0D58B4B6-79C1-47AF-A8BC-34867FD19F29}" srcOrd="0" destOrd="0" presId="urn:microsoft.com/office/officeart/2005/8/layout/process4"/>
    <dgm:cxn modelId="{2EF1EA61-2810-448B-8996-8EF124F7A26F}" type="presOf" srcId="{353A7A90-F63C-4BC6-B07A-ACEEB5C63EFD}" destId="{152935B2-C05F-43E7-A5DF-B7679D5425FF}" srcOrd="0" destOrd="0" presId="urn:microsoft.com/office/officeart/2005/8/layout/process4"/>
    <dgm:cxn modelId="{38DE5FEC-4FD1-4D45-A128-47566FEF9251}" type="presOf" srcId="{1C4DCD94-E7DE-4309-B3CA-01CB0A02D8BF}" destId="{EFBCAD7E-5BA8-4700-9B16-092DC3110ACE}" srcOrd="0" destOrd="0" presId="urn:microsoft.com/office/officeart/2005/8/layout/process4"/>
    <dgm:cxn modelId="{FA2F1DB5-6F2F-4CB0-B5BC-53186A5B4A82}" type="presOf" srcId="{D95AB62C-95C9-4AF6-A872-74B336EDC2E7}" destId="{44759991-348A-4053-BEAA-A6808DE2993C}" srcOrd="0" destOrd="0" presId="urn:microsoft.com/office/officeart/2005/8/layout/process4"/>
    <dgm:cxn modelId="{DC3B50AA-782A-42C1-A5D1-FBCF121B4307}" srcId="{8D6A924C-419C-42E2-8D1C-3B753A40DC9F}" destId="{353A7A90-F63C-4BC6-B07A-ACEEB5C63EFD}" srcOrd="2" destOrd="0" parTransId="{ECCDD553-7DC1-4690-96DC-D78F81778BB5}" sibTransId="{28CAF792-2358-4A79-B574-27AF4181032F}"/>
    <dgm:cxn modelId="{81783EED-B337-4679-8316-39736EBEA8FF}" srcId="{8D6A924C-419C-42E2-8D1C-3B753A40DC9F}" destId="{57318538-23BF-48F3-80F4-6F22ED55AD2B}" srcOrd="1" destOrd="0" parTransId="{01D65883-EC22-4CC8-A076-5F02AA04BAAE}" sibTransId="{D87D6A8C-71D8-438E-A4F3-87BA86EFA6EE}"/>
    <dgm:cxn modelId="{A717D16C-EFA0-4B49-90D3-D546A358D094}" srcId="{8D6A924C-419C-42E2-8D1C-3B753A40DC9F}" destId="{D95AB62C-95C9-4AF6-A872-74B336EDC2E7}" srcOrd="3" destOrd="0" parTransId="{9BD49194-5CB0-4D7F-A685-06153A2C85ED}" sibTransId="{1D7A80EC-C3D0-461D-9AA8-3950EA692E48}"/>
    <dgm:cxn modelId="{0FD9342A-C881-43FE-8132-6479FEEE4B45}" srcId="{8D6A924C-419C-42E2-8D1C-3B753A40DC9F}" destId="{1C4DCD94-E7DE-4309-B3CA-01CB0A02D8BF}" srcOrd="0" destOrd="0" parTransId="{30F36AD5-2063-4469-8554-489427AE0B03}" sibTransId="{BD044E8B-8BEA-4541-92A5-E18F4642C7B5}"/>
    <dgm:cxn modelId="{19645F3C-91C7-48C4-81F8-AD4AD22470DC}" type="presParOf" srcId="{38FB6F77-CDA2-4722-9F2F-2819DAAF0527}" destId="{304B846A-15B8-479B-90BD-703F6DFDAF32}" srcOrd="0" destOrd="0" presId="urn:microsoft.com/office/officeart/2005/8/layout/process4"/>
    <dgm:cxn modelId="{EBEE9A23-1A4D-4BCF-902C-3FF5D2F41DF3}" type="presParOf" srcId="{304B846A-15B8-479B-90BD-703F6DFDAF32}" destId="{44759991-348A-4053-BEAA-A6808DE2993C}" srcOrd="0" destOrd="0" presId="urn:microsoft.com/office/officeart/2005/8/layout/process4"/>
    <dgm:cxn modelId="{E7FA7D23-8A56-4B56-AFEC-1BC91E54FBB7}" type="presParOf" srcId="{38FB6F77-CDA2-4722-9F2F-2819DAAF0527}" destId="{61C9949A-196C-4ACA-9ABE-9F87B147F0F6}" srcOrd="1" destOrd="0" presId="urn:microsoft.com/office/officeart/2005/8/layout/process4"/>
    <dgm:cxn modelId="{56DB3584-3785-457E-9277-711381E8BC27}" type="presParOf" srcId="{38FB6F77-CDA2-4722-9F2F-2819DAAF0527}" destId="{DD615081-1E39-47E5-8870-5CE30538E1F3}" srcOrd="2" destOrd="0" presId="urn:microsoft.com/office/officeart/2005/8/layout/process4"/>
    <dgm:cxn modelId="{F0E50A52-DFA7-4EED-9750-3449A55D86B1}" type="presParOf" srcId="{DD615081-1E39-47E5-8870-5CE30538E1F3}" destId="{152935B2-C05F-43E7-A5DF-B7679D5425FF}" srcOrd="0" destOrd="0" presId="urn:microsoft.com/office/officeart/2005/8/layout/process4"/>
    <dgm:cxn modelId="{6DB42AFA-A16D-4FDF-9FBE-D6E384ECBA78}" type="presParOf" srcId="{38FB6F77-CDA2-4722-9F2F-2819DAAF0527}" destId="{00A4AA1B-9819-469A-AA61-CE14455246A8}" srcOrd="3" destOrd="0" presId="urn:microsoft.com/office/officeart/2005/8/layout/process4"/>
    <dgm:cxn modelId="{58CC952E-F812-496A-89EA-C1F54190887F}" type="presParOf" srcId="{38FB6F77-CDA2-4722-9F2F-2819DAAF0527}" destId="{93C15F02-6F08-46DB-9C46-B54801E47CB8}" srcOrd="4" destOrd="0" presId="urn:microsoft.com/office/officeart/2005/8/layout/process4"/>
    <dgm:cxn modelId="{4F8461A6-1F6F-42C5-A8C4-ECE9F7E38BDC}" type="presParOf" srcId="{93C15F02-6F08-46DB-9C46-B54801E47CB8}" destId="{0D58B4B6-79C1-47AF-A8BC-34867FD19F29}" srcOrd="0" destOrd="0" presId="urn:microsoft.com/office/officeart/2005/8/layout/process4"/>
    <dgm:cxn modelId="{48973B96-980C-4080-BD77-CFE7663162E9}" type="presParOf" srcId="{38FB6F77-CDA2-4722-9F2F-2819DAAF0527}" destId="{140F6111-C087-4385-8724-3A3D651F27B3}" srcOrd="5" destOrd="0" presId="urn:microsoft.com/office/officeart/2005/8/layout/process4"/>
    <dgm:cxn modelId="{14BFA7E4-084B-4F21-9AEB-B9645E4BD95A}" type="presParOf" srcId="{38FB6F77-CDA2-4722-9F2F-2819DAAF0527}" destId="{0596A671-2391-4C32-8A57-B5C3257C8526}" srcOrd="6" destOrd="0" presId="urn:microsoft.com/office/officeart/2005/8/layout/process4"/>
    <dgm:cxn modelId="{65C8FC92-08C9-45B6-98B1-46AD38E5FE57}"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A924C-419C-42E2-8D1C-3B753A40DC9F}"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ru-RU"/>
        </a:p>
      </dgm:t>
    </dgm:pt>
    <dgm:pt modelId="{1C4DCD94-E7DE-4309-B3CA-01CB0A02D8BF}">
      <dgm:prSet phldrT="[Текст]" custT="1"/>
      <dgm:spPr>
        <a:solidFill>
          <a:schemeClr val="bg1"/>
        </a:solidFill>
      </dgm:spPr>
      <dgm:t>
        <a:bodyPr/>
        <a:lstStyle/>
        <a:p>
          <a:r>
            <a:rPr lang="ru-RU" sz="2000" dirty="0" smtClean="0"/>
            <a:t>1.	</a:t>
          </a:r>
          <a:r>
            <a:rPr lang="ru-RU" sz="1800" dirty="0" smtClean="0"/>
            <a:t>Информационные материалы признаются экстремистскими </a:t>
          </a:r>
          <a:r>
            <a:rPr lang="ru-RU" sz="1800" b="1" dirty="0" smtClean="0"/>
            <a:t>федеральным судом по месту </a:t>
          </a:r>
          <a:r>
            <a:rPr lang="ru-RU" sz="1800" b="0" dirty="0" smtClean="0"/>
            <a:t>их обнаружения</a:t>
          </a:r>
          <a:r>
            <a:rPr lang="ru-RU" sz="1800" dirty="0" smtClean="0"/>
            <a:t>, распространения или нахождения организации, осуществившей производство таких материалов, </a:t>
          </a:r>
          <a:r>
            <a:rPr lang="ru-RU" sz="1800" b="1" dirty="0" smtClean="0"/>
            <a:t>на основании представления прокурора </a:t>
          </a:r>
          <a:r>
            <a:rPr lang="ru-RU" sz="1800" dirty="0" smtClean="0"/>
            <a:t>или </a:t>
          </a:r>
          <a:r>
            <a:rPr lang="ru-RU" sz="1800" b="1" dirty="0" smtClean="0"/>
            <a:t>при производстве по соответствующему делу </a:t>
          </a:r>
          <a:r>
            <a:rPr lang="ru-RU" sz="1800" dirty="0" smtClean="0"/>
            <a:t>об административном правонарушении, гражданскому или уголовному делу.</a:t>
          </a:r>
          <a:endParaRPr lang="ru-RU" sz="1800" dirty="0"/>
        </a:p>
      </dgm:t>
    </dgm:pt>
    <dgm:pt modelId="{30F36AD5-2063-4469-8554-489427AE0B03}" type="parTrans" cxnId="{0FD9342A-C881-43FE-8132-6479FEEE4B45}">
      <dgm:prSet/>
      <dgm:spPr/>
      <dgm:t>
        <a:bodyPr/>
        <a:lstStyle/>
        <a:p>
          <a:endParaRPr lang="ru-RU"/>
        </a:p>
      </dgm:t>
    </dgm:pt>
    <dgm:pt modelId="{BD044E8B-8BEA-4541-92A5-E18F4642C7B5}" type="sibTrans" cxnId="{0FD9342A-C881-43FE-8132-6479FEEE4B45}">
      <dgm:prSet/>
      <dgm:spPr/>
      <dgm:t>
        <a:bodyPr/>
        <a:lstStyle/>
        <a:p>
          <a:endParaRPr lang="ru-RU"/>
        </a:p>
      </dgm:t>
    </dgm:pt>
    <dgm:pt modelId="{A6C58950-7211-4842-BC58-1F4797ED1034}">
      <dgm:prSet phldrT="[Текст]" custT="1"/>
      <dgm:spPr>
        <a:solidFill>
          <a:schemeClr val="bg1"/>
        </a:solidFill>
      </dgm:spPr>
      <dgm:t>
        <a:bodyPr/>
        <a:lstStyle/>
        <a:p>
          <a:r>
            <a:rPr lang="ru-RU" sz="1800" dirty="0" smtClean="0"/>
            <a:t>4.	Федеральный список экстремистских материалов подлежит размещению в </a:t>
          </a:r>
          <a:r>
            <a:rPr lang="ru-RU" sz="1800" b="1" dirty="0" smtClean="0"/>
            <a:t>международной компьютерной сети «Интернет» на сайте федерального органа государственной регистрации</a:t>
          </a:r>
          <a:r>
            <a:rPr lang="ru-RU" sz="1800" dirty="0" smtClean="0"/>
            <a:t>. Указанный список также подлежит опубликованию в средствах массовой информации.</a:t>
          </a:r>
          <a:endParaRPr lang="ru-RU" sz="1800" dirty="0"/>
        </a:p>
      </dgm:t>
    </dgm:pt>
    <dgm:pt modelId="{7BC8E7FE-79F0-484C-8AD2-AA5EA9708CB9}" type="parTrans" cxnId="{6D86173F-1B35-4BE2-80E8-6052198AB6EA}">
      <dgm:prSet/>
      <dgm:spPr/>
      <dgm:t>
        <a:bodyPr/>
        <a:lstStyle/>
        <a:p>
          <a:endParaRPr lang="ru-RU"/>
        </a:p>
      </dgm:t>
    </dgm:pt>
    <dgm:pt modelId="{EE7BA655-F09A-4745-9A7C-0B71FEAA73FB}" type="sibTrans" cxnId="{6D86173F-1B35-4BE2-80E8-6052198AB6EA}">
      <dgm:prSet/>
      <dgm:spPr/>
      <dgm:t>
        <a:bodyPr/>
        <a:lstStyle/>
        <a:p>
          <a:endParaRPr lang="ru-RU"/>
        </a:p>
      </dgm:t>
    </dgm:pt>
    <dgm:pt modelId="{353A7A90-F63C-4BC6-B07A-ACEEB5C63EFD}">
      <dgm:prSet custT="1"/>
      <dgm:spPr>
        <a:solidFill>
          <a:schemeClr val="bg1"/>
        </a:solidFill>
      </dgm:spPr>
      <dgm:t>
        <a:bodyPr/>
        <a:lstStyle/>
        <a:p>
          <a:r>
            <a:rPr lang="ru-RU" sz="1800" dirty="0" smtClean="0"/>
            <a:t>3.	Копия вступившего в законную силу судебного решения о признании информационных материалов экстремистскими в течение 3 дней направляется в </a:t>
          </a:r>
          <a:r>
            <a:rPr lang="ru-RU" sz="1800" b="1" dirty="0" smtClean="0"/>
            <a:t>федеральный орган государственной регистрации</a:t>
          </a:r>
          <a:r>
            <a:rPr lang="ru-RU" sz="1800" dirty="0" smtClean="0"/>
            <a:t>, который в течение 30 дней должен </a:t>
          </a:r>
          <a:r>
            <a:rPr lang="ru-RU" sz="1800" b="1" dirty="0" smtClean="0"/>
            <a:t>внести в федеральный список экстремистских материалов</a:t>
          </a:r>
          <a:r>
            <a:rPr lang="ru-RU" sz="1800" dirty="0" smtClean="0"/>
            <a:t>.</a:t>
          </a:r>
          <a:endParaRPr lang="ru-RU" sz="1800" dirty="0"/>
        </a:p>
      </dgm:t>
    </dgm:pt>
    <dgm:pt modelId="{ECCDD553-7DC1-4690-96DC-D78F81778BB5}" type="parTrans" cxnId="{DC3B50AA-782A-42C1-A5D1-FBCF121B4307}">
      <dgm:prSet/>
      <dgm:spPr/>
      <dgm:t>
        <a:bodyPr/>
        <a:lstStyle/>
        <a:p>
          <a:endParaRPr lang="ru-RU"/>
        </a:p>
      </dgm:t>
    </dgm:pt>
    <dgm:pt modelId="{28CAF792-2358-4A79-B574-27AF4181032F}" type="sibTrans" cxnId="{DC3B50AA-782A-42C1-A5D1-FBCF121B4307}">
      <dgm:prSet/>
      <dgm:spPr/>
      <dgm:t>
        <a:bodyPr/>
        <a:lstStyle/>
        <a:p>
          <a:endParaRPr lang="ru-RU"/>
        </a:p>
      </dgm:t>
    </dgm:pt>
    <dgm:pt modelId="{57318538-23BF-48F3-80F4-6F22ED55AD2B}">
      <dgm:prSet custT="1"/>
      <dgm:spPr>
        <a:solidFill>
          <a:schemeClr val="bg1"/>
        </a:solidFill>
      </dgm:spPr>
      <dgm:t>
        <a:bodyPr/>
        <a:lstStyle/>
        <a:p>
          <a:r>
            <a:rPr lang="ru-RU" sz="1800" dirty="0" smtClean="0"/>
            <a:t>2.	Одновременно с решением о признании информационных материалов экстремистскими, суд принимает решение об </a:t>
          </a:r>
          <a:r>
            <a:rPr lang="ru-RU" sz="1800" b="1" dirty="0" smtClean="0"/>
            <a:t>их конфискации</a:t>
          </a:r>
          <a:r>
            <a:rPr lang="ru-RU" sz="1800" dirty="0" smtClean="0"/>
            <a:t>.</a:t>
          </a:r>
          <a:endParaRPr lang="ru-RU" sz="1800" dirty="0"/>
        </a:p>
      </dgm:t>
    </dgm:pt>
    <dgm:pt modelId="{01D65883-EC22-4CC8-A076-5F02AA04BAAE}" type="parTrans" cxnId="{81783EED-B337-4679-8316-39736EBEA8FF}">
      <dgm:prSet/>
      <dgm:spPr/>
      <dgm:t>
        <a:bodyPr/>
        <a:lstStyle/>
        <a:p>
          <a:endParaRPr lang="ru-RU"/>
        </a:p>
      </dgm:t>
    </dgm:pt>
    <dgm:pt modelId="{D87D6A8C-71D8-438E-A4F3-87BA86EFA6EE}" type="sibTrans" cxnId="{81783EED-B337-4679-8316-39736EBEA8FF}">
      <dgm:prSet/>
      <dgm:spPr/>
      <dgm:t>
        <a:bodyPr/>
        <a:lstStyle/>
        <a:p>
          <a:endParaRPr lang="ru-RU"/>
        </a:p>
      </dgm:t>
    </dgm:pt>
    <dgm:pt modelId="{38FB6F77-CDA2-4722-9F2F-2819DAAF0527}" type="pres">
      <dgm:prSet presAssocID="{8D6A924C-419C-42E2-8D1C-3B753A40DC9F}" presName="Name0" presStyleCnt="0">
        <dgm:presLayoutVars>
          <dgm:dir/>
          <dgm:animLvl val="lvl"/>
          <dgm:resizeHandles val="exact"/>
        </dgm:presLayoutVars>
      </dgm:prSet>
      <dgm:spPr/>
      <dgm:t>
        <a:bodyPr/>
        <a:lstStyle/>
        <a:p>
          <a:endParaRPr lang="ru-RU"/>
        </a:p>
      </dgm:t>
    </dgm:pt>
    <dgm:pt modelId="{ED0E2F11-4BE1-416D-9892-EF50E92E3DDE}" type="pres">
      <dgm:prSet presAssocID="{A6C58950-7211-4842-BC58-1F4797ED1034}" presName="boxAndChildren" presStyleCnt="0"/>
      <dgm:spPr/>
    </dgm:pt>
    <dgm:pt modelId="{8CD141A1-E3DF-4E66-82F2-DC49A065F692}" type="pres">
      <dgm:prSet presAssocID="{A6C58950-7211-4842-BC58-1F4797ED1034}" presName="parentTextBox" presStyleLbl="node1" presStyleIdx="0" presStyleCnt="4"/>
      <dgm:spPr/>
      <dgm:t>
        <a:bodyPr/>
        <a:lstStyle/>
        <a:p>
          <a:endParaRPr lang="ru-RU"/>
        </a:p>
      </dgm:t>
    </dgm:pt>
    <dgm:pt modelId="{61C9949A-196C-4ACA-9ABE-9F87B147F0F6}" type="pres">
      <dgm:prSet presAssocID="{28CAF792-2358-4A79-B574-27AF4181032F}" presName="sp" presStyleCnt="0"/>
      <dgm:spPr/>
    </dgm:pt>
    <dgm:pt modelId="{DD615081-1E39-47E5-8870-5CE30538E1F3}" type="pres">
      <dgm:prSet presAssocID="{353A7A90-F63C-4BC6-B07A-ACEEB5C63EFD}" presName="arrowAndChildren" presStyleCnt="0"/>
      <dgm:spPr/>
    </dgm:pt>
    <dgm:pt modelId="{152935B2-C05F-43E7-A5DF-B7679D5425FF}" type="pres">
      <dgm:prSet presAssocID="{353A7A90-F63C-4BC6-B07A-ACEEB5C63EFD}" presName="parentTextArrow" presStyleLbl="node1" presStyleIdx="1" presStyleCnt="4"/>
      <dgm:spPr/>
      <dgm:t>
        <a:bodyPr/>
        <a:lstStyle/>
        <a:p>
          <a:endParaRPr lang="ru-RU"/>
        </a:p>
      </dgm:t>
    </dgm:pt>
    <dgm:pt modelId="{00A4AA1B-9819-469A-AA61-CE14455246A8}" type="pres">
      <dgm:prSet presAssocID="{D87D6A8C-71D8-438E-A4F3-87BA86EFA6EE}" presName="sp" presStyleCnt="0"/>
      <dgm:spPr/>
    </dgm:pt>
    <dgm:pt modelId="{93C15F02-6F08-46DB-9C46-B54801E47CB8}" type="pres">
      <dgm:prSet presAssocID="{57318538-23BF-48F3-80F4-6F22ED55AD2B}" presName="arrowAndChildren" presStyleCnt="0"/>
      <dgm:spPr/>
    </dgm:pt>
    <dgm:pt modelId="{0D58B4B6-79C1-47AF-A8BC-34867FD19F29}" type="pres">
      <dgm:prSet presAssocID="{57318538-23BF-48F3-80F4-6F22ED55AD2B}" presName="parentTextArrow" presStyleLbl="node1" presStyleIdx="2" presStyleCnt="4" custScaleY="71712" custLinFactNeighborX="-119" custLinFactNeighborY="1860"/>
      <dgm:spPr/>
      <dgm:t>
        <a:bodyPr/>
        <a:lstStyle/>
        <a:p>
          <a:endParaRPr lang="ru-RU"/>
        </a:p>
      </dgm:t>
    </dgm:pt>
    <dgm:pt modelId="{140F6111-C087-4385-8724-3A3D651F27B3}" type="pres">
      <dgm:prSet presAssocID="{BD044E8B-8BEA-4541-92A5-E18F4642C7B5}" presName="sp" presStyleCnt="0"/>
      <dgm:spPr/>
    </dgm:pt>
    <dgm:pt modelId="{0596A671-2391-4C32-8A57-B5C3257C8526}" type="pres">
      <dgm:prSet presAssocID="{1C4DCD94-E7DE-4309-B3CA-01CB0A02D8BF}" presName="arrowAndChildren" presStyleCnt="0"/>
      <dgm:spPr/>
    </dgm:pt>
    <dgm:pt modelId="{EFBCAD7E-5BA8-4700-9B16-092DC3110ACE}" type="pres">
      <dgm:prSet presAssocID="{1C4DCD94-E7DE-4309-B3CA-01CB0A02D8BF}" presName="parentTextArrow" presStyleLbl="node1" presStyleIdx="3" presStyleCnt="4" custScaleY="129420" custLinFactNeighborY="7087"/>
      <dgm:spPr/>
      <dgm:t>
        <a:bodyPr/>
        <a:lstStyle/>
        <a:p>
          <a:endParaRPr lang="ru-RU"/>
        </a:p>
      </dgm:t>
    </dgm:pt>
  </dgm:ptLst>
  <dgm:cxnLst>
    <dgm:cxn modelId="{01D910A2-C2EE-481F-A71F-53DACACC70E3}" type="presOf" srcId="{57318538-23BF-48F3-80F4-6F22ED55AD2B}" destId="{0D58B4B6-79C1-47AF-A8BC-34867FD19F29}" srcOrd="0" destOrd="0" presId="urn:microsoft.com/office/officeart/2005/8/layout/process4"/>
    <dgm:cxn modelId="{6D86173F-1B35-4BE2-80E8-6052198AB6EA}" srcId="{8D6A924C-419C-42E2-8D1C-3B753A40DC9F}" destId="{A6C58950-7211-4842-BC58-1F4797ED1034}" srcOrd="3" destOrd="0" parTransId="{7BC8E7FE-79F0-484C-8AD2-AA5EA9708CB9}" sibTransId="{EE7BA655-F09A-4745-9A7C-0B71FEAA73FB}"/>
    <dgm:cxn modelId="{77C5F651-C2DD-4AA6-BDBD-1151F023AD2E}" type="presOf" srcId="{A6C58950-7211-4842-BC58-1F4797ED1034}" destId="{8CD141A1-E3DF-4E66-82F2-DC49A065F692}" srcOrd="0" destOrd="0" presId="urn:microsoft.com/office/officeart/2005/8/layout/process4"/>
    <dgm:cxn modelId="{DC3B50AA-782A-42C1-A5D1-FBCF121B4307}" srcId="{8D6A924C-419C-42E2-8D1C-3B753A40DC9F}" destId="{353A7A90-F63C-4BC6-B07A-ACEEB5C63EFD}" srcOrd="2" destOrd="0" parTransId="{ECCDD553-7DC1-4690-96DC-D78F81778BB5}" sibTransId="{28CAF792-2358-4A79-B574-27AF4181032F}"/>
    <dgm:cxn modelId="{81783EED-B337-4679-8316-39736EBEA8FF}" srcId="{8D6A924C-419C-42E2-8D1C-3B753A40DC9F}" destId="{57318538-23BF-48F3-80F4-6F22ED55AD2B}" srcOrd="1" destOrd="0" parTransId="{01D65883-EC22-4CC8-A076-5F02AA04BAAE}" sibTransId="{D87D6A8C-71D8-438E-A4F3-87BA86EFA6EE}"/>
    <dgm:cxn modelId="{14F964DA-221E-4768-A68D-186202BFC7C4}" type="presOf" srcId="{353A7A90-F63C-4BC6-B07A-ACEEB5C63EFD}" destId="{152935B2-C05F-43E7-A5DF-B7679D5425FF}" srcOrd="0" destOrd="0" presId="urn:microsoft.com/office/officeart/2005/8/layout/process4"/>
    <dgm:cxn modelId="{0FD9342A-C881-43FE-8132-6479FEEE4B45}" srcId="{8D6A924C-419C-42E2-8D1C-3B753A40DC9F}" destId="{1C4DCD94-E7DE-4309-B3CA-01CB0A02D8BF}" srcOrd="0" destOrd="0" parTransId="{30F36AD5-2063-4469-8554-489427AE0B03}" sibTransId="{BD044E8B-8BEA-4541-92A5-E18F4642C7B5}"/>
    <dgm:cxn modelId="{D2BCF930-3B63-442A-BD25-DB0018D7CDD8}" type="presOf" srcId="{8D6A924C-419C-42E2-8D1C-3B753A40DC9F}" destId="{38FB6F77-CDA2-4722-9F2F-2819DAAF0527}" srcOrd="0" destOrd="0" presId="urn:microsoft.com/office/officeart/2005/8/layout/process4"/>
    <dgm:cxn modelId="{6F2ADE02-FEF9-4DFA-8703-9CD181FD73DC}" type="presOf" srcId="{1C4DCD94-E7DE-4309-B3CA-01CB0A02D8BF}" destId="{EFBCAD7E-5BA8-4700-9B16-092DC3110ACE}" srcOrd="0" destOrd="0" presId="urn:microsoft.com/office/officeart/2005/8/layout/process4"/>
    <dgm:cxn modelId="{AC0864D0-BDD6-4907-8D5A-8252F5AF99B0}" type="presParOf" srcId="{38FB6F77-CDA2-4722-9F2F-2819DAAF0527}" destId="{ED0E2F11-4BE1-416D-9892-EF50E92E3DDE}" srcOrd="0" destOrd="0" presId="urn:microsoft.com/office/officeart/2005/8/layout/process4"/>
    <dgm:cxn modelId="{2E3312C9-B25D-4CBB-8365-3AC2A10DFF1A}" type="presParOf" srcId="{ED0E2F11-4BE1-416D-9892-EF50E92E3DDE}" destId="{8CD141A1-E3DF-4E66-82F2-DC49A065F692}" srcOrd="0" destOrd="0" presId="urn:microsoft.com/office/officeart/2005/8/layout/process4"/>
    <dgm:cxn modelId="{A8B26579-86E9-49E8-9D75-0723D86006C8}" type="presParOf" srcId="{38FB6F77-CDA2-4722-9F2F-2819DAAF0527}" destId="{61C9949A-196C-4ACA-9ABE-9F87B147F0F6}" srcOrd="1" destOrd="0" presId="urn:microsoft.com/office/officeart/2005/8/layout/process4"/>
    <dgm:cxn modelId="{C26402F7-7041-42C3-A7CF-8AF126069C05}" type="presParOf" srcId="{38FB6F77-CDA2-4722-9F2F-2819DAAF0527}" destId="{DD615081-1E39-47E5-8870-5CE30538E1F3}" srcOrd="2" destOrd="0" presId="urn:microsoft.com/office/officeart/2005/8/layout/process4"/>
    <dgm:cxn modelId="{55F01A81-263A-435D-95FE-2FD0CAB8DEAD}" type="presParOf" srcId="{DD615081-1E39-47E5-8870-5CE30538E1F3}" destId="{152935B2-C05F-43E7-A5DF-B7679D5425FF}" srcOrd="0" destOrd="0" presId="urn:microsoft.com/office/officeart/2005/8/layout/process4"/>
    <dgm:cxn modelId="{F66CB200-E72B-4569-AF75-8EE3DD4DA261}" type="presParOf" srcId="{38FB6F77-CDA2-4722-9F2F-2819DAAF0527}" destId="{00A4AA1B-9819-469A-AA61-CE14455246A8}" srcOrd="3" destOrd="0" presId="urn:microsoft.com/office/officeart/2005/8/layout/process4"/>
    <dgm:cxn modelId="{F247409D-F73B-46DF-9432-8C86FF99D11C}" type="presParOf" srcId="{38FB6F77-CDA2-4722-9F2F-2819DAAF0527}" destId="{93C15F02-6F08-46DB-9C46-B54801E47CB8}" srcOrd="4" destOrd="0" presId="urn:microsoft.com/office/officeart/2005/8/layout/process4"/>
    <dgm:cxn modelId="{909A5C40-9B37-4271-B69D-97B3DBC343C9}" type="presParOf" srcId="{93C15F02-6F08-46DB-9C46-B54801E47CB8}" destId="{0D58B4B6-79C1-47AF-A8BC-34867FD19F29}" srcOrd="0" destOrd="0" presId="urn:microsoft.com/office/officeart/2005/8/layout/process4"/>
    <dgm:cxn modelId="{39E0BA8E-9D7D-44E1-A7CE-8DB31DC66AAE}" type="presParOf" srcId="{38FB6F77-CDA2-4722-9F2F-2819DAAF0527}" destId="{140F6111-C087-4385-8724-3A3D651F27B3}" srcOrd="5" destOrd="0" presId="urn:microsoft.com/office/officeart/2005/8/layout/process4"/>
    <dgm:cxn modelId="{0A30B4F1-BB91-4B3E-87C2-D5FA4079F869}" type="presParOf" srcId="{38FB6F77-CDA2-4722-9F2F-2819DAAF0527}" destId="{0596A671-2391-4C32-8A57-B5C3257C8526}" srcOrd="6" destOrd="0" presId="urn:microsoft.com/office/officeart/2005/8/layout/process4"/>
    <dgm:cxn modelId="{AB4D45FE-B695-4EFA-A5DB-6DE293E70786}" type="presParOf" srcId="{0596A671-2391-4C32-8A57-B5C3257C8526}" destId="{EFBCAD7E-5BA8-4700-9B16-092DC3110ACE}" srcOrd="0" destOrd="0" presId="urn:microsoft.com/office/officeart/2005/8/layout/process4"/>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72DBA-3FE5-4D11-B6E8-B0C1398EF95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ru-RU"/>
        </a:p>
      </dgm:t>
    </dgm:pt>
    <dgm:pt modelId="{301D1C58-1708-4F17-A853-83C1CE0ED601}">
      <dgm:prSet phldrT="[Текст]" custT="1"/>
      <dgm:spPr/>
      <dgm:t>
        <a:bodyPr/>
        <a:lstStyle/>
        <a:p>
          <a:r>
            <a:rPr lang="ru-RU" sz="2400" b="1" dirty="0" smtClean="0"/>
            <a:t>Способы использования сети «Интернет» террористическими организациями</a:t>
          </a:r>
          <a:endParaRPr lang="ru-RU" sz="2400" b="1" dirty="0"/>
        </a:p>
      </dgm:t>
    </dgm:pt>
    <dgm:pt modelId="{605E9F61-2FE9-4250-9AFA-FC940DB17DE4}" type="parTrans" cxnId="{7B977148-6B1A-4A48-9C8D-8C88A91DA84A}">
      <dgm:prSet/>
      <dgm:spPr/>
      <dgm:t>
        <a:bodyPr/>
        <a:lstStyle/>
        <a:p>
          <a:endParaRPr lang="ru-RU"/>
        </a:p>
      </dgm:t>
    </dgm:pt>
    <dgm:pt modelId="{2737FA61-ED79-4BE3-A03D-F8194663F0AC}" type="sibTrans" cxnId="{7B977148-6B1A-4A48-9C8D-8C88A91DA84A}">
      <dgm:prSet/>
      <dgm:spPr/>
      <dgm:t>
        <a:bodyPr/>
        <a:lstStyle/>
        <a:p>
          <a:endParaRPr lang="ru-RU"/>
        </a:p>
      </dgm:t>
    </dgm:pt>
    <dgm:pt modelId="{C2E9669A-8367-4BC2-A76D-1B15F9F09F0F}">
      <dgm:prSet phldrT="[Текст]"/>
      <dgm:spPr/>
      <dgm:t>
        <a:bodyPr/>
        <a:lstStyle/>
        <a:p>
          <a:r>
            <a:rPr lang="ru-RU" b="1" dirty="0" smtClean="0"/>
            <a:t>Сбор средств</a:t>
          </a:r>
          <a:endParaRPr lang="ru-RU" b="1" dirty="0"/>
        </a:p>
      </dgm:t>
    </dgm:pt>
    <dgm:pt modelId="{C989A8E8-BA70-4B3E-9E85-119703C29B94}" type="parTrans" cxnId="{42533803-663D-48AF-BB26-C99D7A058EAC}">
      <dgm:prSet/>
      <dgm:spPr/>
      <dgm:t>
        <a:bodyPr/>
        <a:lstStyle/>
        <a:p>
          <a:endParaRPr lang="ru-RU"/>
        </a:p>
      </dgm:t>
    </dgm:pt>
    <dgm:pt modelId="{E686BB58-3665-4F16-855E-9A1E4CEAEF7D}" type="sibTrans" cxnId="{42533803-663D-48AF-BB26-C99D7A058EAC}">
      <dgm:prSet/>
      <dgm:spPr/>
      <dgm:t>
        <a:bodyPr/>
        <a:lstStyle/>
        <a:p>
          <a:endParaRPr lang="ru-RU"/>
        </a:p>
      </dgm:t>
    </dgm:pt>
    <dgm:pt modelId="{85CED78D-BBB7-4FC7-9F88-3F97F4C353A7}">
      <dgm:prSet phldrT="[Текст]"/>
      <dgm:spPr/>
      <dgm:t>
        <a:bodyPr/>
        <a:lstStyle/>
        <a:p>
          <a:r>
            <a:rPr lang="ru-RU" b="1" dirty="0" smtClean="0"/>
            <a:t>Вербовка и мобилизация</a:t>
          </a:r>
          <a:endParaRPr lang="ru-RU" b="1" dirty="0"/>
        </a:p>
      </dgm:t>
    </dgm:pt>
    <dgm:pt modelId="{FD721C57-E09F-48C7-945D-616B040AF0F1}" type="sibTrans" cxnId="{9CC204AA-5B75-4E4C-BBAD-5022D1D1B443}">
      <dgm:prSet/>
      <dgm:spPr/>
      <dgm:t>
        <a:bodyPr/>
        <a:lstStyle/>
        <a:p>
          <a:endParaRPr lang="ru-RU"/>
        </a:p>
      </dgm:t>
    </dgm:pt>
    <dgm:pt modelId="{3C070913-FEA0-400C-8ED5-3B8E677FF309}" type="parTrans" cxnId="{9CC204AA-5B75-4E4C-BBAD-5022D1D1B443}">
      <dgm:prSet/>
      <dgm:spPr/>
      <dgm:t>
        <a:bodyPr/>
        <a:lstStyle/>
        <a:p>
          <a:endParaRPr lang="ru-RU"/>
        </a:p>
      </dgm:t>
    </dgm:pt>
    <dgm:pt modelId="{F5D9997D-3F21-4A67-A300-A7CBC28507F0}">
      <dgm:prSet phldrT="[Текст]"/>
      <dgm:spPr/>
      <dgm:t>
        <a:bodyPr/>
        <a:lstStyle/>
        <a:p>
          <a:r>
            <a:rPr lang="ru-RU" b="1" dirty="0" smtClean="0"/>
            <a:t>Психологическая война</a:t>
          </a:r>
          <a:endParaRPr lang="ru-RU" b="1" dirty="0"/>
        </a:p>
      </dgm:t>
    </dgm:pt>
    <dgm:pt modelId="{2F6F2396-ED92-44BB-B802-6D6D16DB4163}" type="sibTrans" cxnId="{1E99C7E0-5C9A-4710-A690-567A5DF7E751}">
      <dgm:prSet/>
      <dgm:spPr/>
      <dgm:t>
        <a:bodyPr/>
        <a:lstStyle/>
        <a:p>
          <a:endParaRPr lang="ru-RU"/>
        </a:p>
      </dgm:t>
    </dgm:pt>
    <dgm:pt modelId="{94498408-F80C-4C25-A507-E03DECE8F436}" type="parTrans" cxnId="{1E99C7E0-5C9A-4710-A690-567A5DF7E751}">
      <dgm:prSet/>
      <dgm:spPr/>
      <dgm:t>
        <a:bodyPr/>
        <a:lstStyle/>
        <a:p>
          <a:endParaRPr lang="ru-RU"/>
        </a:p>
      </dgm:t>
    </dgm:pt>
    <dgm:pt modelId="{BF5AFA11-5AB2-4B52-9E21-EF0984ED88BC}">
      <dgm:prSet phldrT="[Текст]"/>
      <dgm:spPr/>
      <dgm:t>
        <a:bodyPr/>
        <a:lstStyle/>
        <a:p>
          <a:r>
            <a:rPr lang="ru-RU" b="1" dirty="0" smtClean="0"/>
            <a:t>Реклама и пропаганда</a:t>
          </a:r>
          <a:endParaRPr lang="ru-RU" b="1" dirty="0"/>
        </a:p>
      </dgm:t>
    </dgm:pt>
    <dgm:pt modelId="{C1F50C7B-2731-4ACC-BAA1-7010D35E4F71}" type="parTrans" cxnId="{E6F8024F-C65A-4000-BC19-5342E8998F86}">
      <dgm:prSet/>
      <dgm:spPr/>
      <dgm:t>
        <a:bodyPr/>
        <a:lstStyle/>
        <a:p>
          <a:endParaRPr lang="ru-RU"/>
        </a:p>
      </dgm:t>
    </dgm:pt>
    <dgm:pt modelId="{B885F142-7448-4C58-B144-1578E4E39894}" type="sibTrans" cxnId="{E6F8024F-C65A-4000-BC19-5342E8998F86}">
      <dgm:prSet/>
      <dgm:spPr/>
      <dgm:t>
        <a:bodyPr/>
        <a:lstStyle/>
        <a:p>
          <a:endParaRPr lang="ru-RU"/>
        </a:p>
      </dgm:t>
    </dgm:pt>
    <dgm:pt modelId="{3302F15A-D311-47BF-995D-4AE5E07AD03B}">
      <dgm:prSet phldrT="[Текст]"/>
      <dgm:spPr/>
      <dgm:t>
        <a:bodyPr/>
        <a:lstStyle/>
        <a:p>
          <a:r>
            <a:rPr lang="ru-RU" b="1" dirty="0" smtClean="0"/>
            <a:t>Связь и управление</a:t>
          </a:r>
          <a:endParaRPr lang="ru-RU" b="1" dirty="0"/>
        </a:p>
      </dgm:t>
    </dgm:pt>
    <dgm:pt modelId="{5E01618B-FEB5-4C27-8FDD-DE19715A5C02}" type="parTrans" cxnId="{A975BF47-61B4-4C46-B9B1-B680FC11BA29}">
      <dgm:prSet/>
      <dgm:spPr/>
      <dgm:t>
        <a:bodyPr/>
        <a:lstStyle/>
        <a:p>
          <a:endParaRPr lang="ru-RU"/>
        </a:p>
      </dgm:t>
    </dgm:pt>
    <dgm:pt modelId="{C332E193-0CAB-4DB5-A051-54E01C9F7F15}" type="sibTrans" cxnId="{A975BF47-61B4-4C46-B9B1-B680FC11BA29}">
      <dgm:prSet/>
      <dgm:spPr/>
      <dgm:t>
        <a:bodyPr/>
        <a:lstStyle/>
        <a:p>
          <a:endParaRPr lang="ru-RU"/>
        </a:p>
      </dgm:t>
    </dgm:pt>
    <dgm:pt modelId="{1F45BF28-0528-4227-973E-CB2C790DB670}">
      <dgm:prSet phldrT="[Текст]"/>
      <dgm:spPr/>
      <dgm:t>
        <a:bodyPr/>
        <a:lstStyle/>
        <a:p>
          <a:r>
            <a:rPr lang="ru-RU" b="1" dirty="0" smtClean="0"/>
            <a:t>Сбор и распространение информации</a:t>
          </a:r>
          <a:endParaRPr lang="ru-RU" b="1" dirty="0"/>
        </a:p>
      </dgm:t>
    </dgm:pt>
    <dgm:pt modelId="{944C5159-D49C-4492-A35A-D581BFA470A1}" type="parTrans" cxnId="{F6AC36CA-2D36-4307-B09C-69D793B81EF3}">
      <dgm:prSet/>
      <dgm:spPr/>
      <dgm:t>
        <a:bodyPr/>
        <a:lstStyle/>
        <a:p>
          <a:endParaRPr lang="ru-RU"/>
        </a:p>
      </dgm:t>
    </dgm:pt>
    <dgm:pt modelId="{61F1E44F-04DB-4790-B09A-1E012A257893}" type="sibTrans" cxnId="{F6AC36CA-2D36-4307-B09C-69D793B81EF3}">
      <dgm:prSet/>
      <dgm:spPr/>
      <dgm:t>
        <a:bodyPr/>
        <a:lstStyle/>
        <a:p>
          <a:endParaRPr lang="ru-RU"/>
        </a:p>
      </dgm:t>
    </dgm:pt>
    <dgm:pt modelId="{EA150413-10B5-419D-9DD7-E38CF9EE78A3}" type="pres">
      <dgm:prSet presAssocID="{11872DBA-3FE5-4D11-B6E8-B0C1398EF951}" presName="hierChild1" presStyleCnt="0">
        <dgm:presLayoutVars>
          <dgm:orgChart val="1"/>
          <dgm:chPref val="1"/>
          <dgm:dir/>
          <dgm:animOne val="branch"/>
          <dgm:animLvl val="lvl"/>
          <dgm:resizeHandles/>
        </dgm:presLayoutVars>
      </dgm:prSet>
      <dgm:spPr/>
      <dgm:t>
        <a:bodyPr/>
        <a:lstStyle/>
        <a:p>
          <a:endParaRPr lang="ru-RU"/>
        </a:p>
      </dgm:t>
    </dgm:pt>
    <dgm:pt modelId="{C6F75996-7CA4-4C9C-B95D-1CDD9ECDCE97}" type="pres">
      <dgm:prSet presAssocID="{301D1C58-1708-4F17-A853-83C1CE0ED601}" presName="hierRoot1" presStyleCnt="0">
        <dgm:presLayoutVars>
          <dgm:hierBranch val="init"/>
        </dgm:presLayoutVars>
      </dgm:prSet>
      <dgm:spPr/>
    </dgm:pt>
    <dgm:pt modelId="{57DF1ECE-93FB-4B16-94FB-1CA6BA10FC04}" type="pres">
      <dgm:prSet presAssocID="{301D1C58-1708-4F17-A853-83C1CE0ED601}" presName="rootComposite1" presStyleCnt="0"/>
      <dgm:spPr/>
    </dgm:pt>
    <dgm:pt modelId="{000F1C70-8A30-4DD5-A5C4-9426E2AFC419}" type="pres">
      <dgm:prSet presAssocID="{301D1C58-1708-4F17-A853-83C1CE0ED601}" presName="rootText1" presStyleLbl="node0" presStyleIdx="0" presStyleCnt="1" custScaleX="467970">
        <dgm:presLayoutVars>
          <dgm:chPref val="3"/>
        </dgm:presLayoutVars>
      </dgm:prSet>
      <dgm:spPr/>
      <dgm:t>
        <a:bodyPr/>
        <a:lstStyle/>
        <a:p>
          <a:endParaRPr lang="ru-RU"/>
        </a:p>
      </dgm:t>
    </dgm:pt>
    <dgm:pt modelId="{2B994E97-A215-482B-B8F1-6E68672B41D0}" type="pres">
      <dgm:prSet presAssocID="{301D1C58-1708-4F17-A853-83C1CE0ED601}" presName="rootConnector1" presStyleLbl="node1" presStyleIdx="0" presStyleCnt="0"/>
      <dgm:spPr/>
      <dgm:t>
        <a:bodyPr/>
        <a:lstStyle/>
        <a:p>
          <a:endParaRPr lang="ru-RU"/>
        </a:p>
      </dgm:t>
    </dgm:pt>
    <dgm:pt modelId="{BF0C6090-3B6E-442A-B7C8-EFA2E6AFA347}" type="pres">
      <dgm:prSet presAssocID="{301D1C58-1708-4F17-A853-83C1CE0ED601}" presName="hierChild2" presStyleCnt="0"/>
      <dgm:spPr/>
    </dgm:pt>
    <dgm:pt modelId="{B7CAA608-FF90-4428-A87D-C9F8B6BC33BE}" type="pres">
      <dgm:prSet presAssocID="{94498408-F80C-4C25-A507-E03DECE8F436}" presName="Name37" presStyleLbl="parChTrans1D2" presStyleIdx="0" presStyleCnt="6"/>
      <dgm:spPr/>
      <dgm:t>
        <a:bodyPr/>
        <a:lstStyle/>
        <a:p>
          <a:endParaRPr lang="ru-RU"/>
        </a:p>
      </dgm:t>
    </dgm:pt>
    <dgm:pt modelId="{FC47555D-08A7-475F-8CDE-7310C4F07CEA}" type="pres">
      <dgm:prSet presAssocID="{F5D9997D-3F21-4A67-A300-A7CBC28507F0}" presName="hierRoot2" presStyleCnt="0">
        <dgm:presLayoutVars>
          <dgm:hierBranch val="init"/>
        </dgm:presLayoutVars>
      </dgm:prSet>
      <dgm:spPr/>
    </dgm:pt>
    <dgm:pt modelId="{11ADB73B-E4A3-42B0-9EA4-BB71F9D47765}" type="pres">
      <dgm:prSet presAssocID="{F5D9997D-3F21-4A67-A300-A7CBC28507F0}" presName="rootComposite" presStyleCnt="0"/>
      <dgm:spPr/>
    </dgm:pt>
    <dgm:pt modelId="{04ECF665-BD61-4ACD-884B-2984B12D8DC4}" type="pres">
      <dgm:prSet presAssocID="{F5D9997D-3F21-4A67-A300-A7CBC28507F0}" presName="rootText" presStyleLbl="node2" presStyleIdx="0" presStyleCnt="6">
        <dgm:presLayoutVars>
          <dgm:chPref val="3"/>
        </dgm:presLayoutVars>
      </dgm:prSet>
      <dgm:spPr/>
      <dgm:t>
        <a:bodyPr/>
        <a:lstStyle/>
        <a:p>
          <a:endParaRPr lang="ru-RU"/>
        </a:p>
      </dgm:t>
    </dgm:pt>
    <dgm:pt modelId="{0352529D-9154-4CFB-AE4C-23EE0128107C}" type="pres">
      <dgm:prSet presAssocID="{F5D9997D-3F21-4A67-A300-A7CBC28507F0}" presName="rootConnector" presStyleLbl="node2" presStyleIdx="0" presStyleCnt="6"/>
      <dgm:spPr/>
      <dgm:t>
        <a:bodyPr/>
        <a:lstStyle/>
        <a:p>
          <a:endParaRPr lang="ru-RU"/>
        </a:p>
      </dgm:t>
    </dgm:pt>
    <dgm:pt modelId="{6F186DD8-7F86-48E4-8782-5816BA8F80CC}" type="pres">
      <dgm:prSet presAssocID="{F5D9997D-3F21-4A67-A300-A7CBC28507F0}" presName="hierChild4" presStyleCnt="0"/>
      <dgm:spPr/>
    </dgm:pt>
    <dgm:pt modelId="{99561632-0D5D-4DA2-842D-D342901B1119}" type="pres">
      <dgm:prSet presAssocID="{F5D9997D-3F21-4A67-A300-A7CBC28507F0}" presName="hierChild5" presStyleCnt="0"/>
      <dgm:spPr/>
    </dgm:pt>
    <dgm:pt modelId="{DCBEE556-D3C0-42F7-8C47-217E53CE0626}" type="pres">
      <dgm:prSet presAssocID="{3C070913-FEA0-400C-8ED5-3B8E677FF309}" presName="Name37" presStyleLbl="parChTrans1D2" presStyleIdx="1" presStyleCnt="6"/>
      <dgm:spPr/>
      <dgm:t>
        <a:bodyPr/>
        <a:lstStyle/>
        <a:p>
          <a:endParaRPr lang="ru-RU"/>
        </a:p>
      </dgm:t>
    </dgm:pt>
    <dgm:pt modelId="{6B28F37D-BAC6-4182-80A9-226EA4F74139}" type="pres">
      <dgm:prSet presAssocID="{85CED78D-BBB7-4FC7-9F88-3F97F4C353A7}" presName="hierRoot2" presStyleCnt="0">
        <dgm:presLayoutVars>
          <dgm:hierBranch val="init"/>
        </dgm:presLayoutVars>
      </dgm:prSet>
      <dgm:spPr/>
    </dgm:pt>
    <dgm:pt modelId="{A1AEE153-5CF8-4B28-8006-0FEAC881BAB9}" type="pres">
      <dgm:prSet presAssocID="{85CED78D-BBB7-4FC7-9F88-3F97F4C353A7}" presName="rootComposite" presStyleCnt="0"/>
      <dgm:spPr/>
    </dgm:pt>
    <dgm:pt modelId="{1FA72444-84B5-4AA2-B17B-D23198453C52}" type="pres">
      <dgm:prSet presAssocID="{85CED78D-BBB7-4FC7-9F88-3F97F4C353A7}" presName="rootText" presStyleLbl="node2" presStyleIdx="1" presStyleCnt="6">
        <dgm:presLayoutVars>
          <dgm:chPref val="3"/>
        </dgm:presLayoutVars>
      </dgm:prSet>
      <dgm:spPr/>
      <dgm:t>
        <a:bodyPr/>
        <a:lstStyle/>
        <a:p>
          <a:endParaRPr lang="ru-RU"/>
        </a:p>
      </dgm:t>
    </dgm:pt>
    <dgm:pt modelId="{A2B3F2EB-2343-4F91-A8F2-01238BE465C9}" type="pres">
      <dgm:prSet presAssocID="{85CED78D-BBB7-4FC7-9F88-3F97F4C353A7}" presName="rootConnector" presStyleLbl="node2" presStyleIdx="1" presStyleCnt="6"/>
      <dgm:spPr/>
      <dgm:t>
        <a:bodyPr/>
        <a:lstStyle/>
        <a:p>
          <a:endParaRPr lang="ru-RU"/>
        </a:p>
      </dgm:t>
    </dgm:pt>
    <dgm:pt modelId="{E7C4DFA4-B8FA-4EF6-8B42-411AA781F9E5}" type="pres">
      <dgm:prSet presAssocID="{85CED78D-BBB7-4FC7-9F88-3F97F4C353A7}" presName="hierChild4" presStyleCnt="0"/>
      <dgm:spPr/>
    </dgm:pt>
    <dgm:pt modelId="{948E1BF2-B781-40DD-86CB-7A833B8CCC8A}" type="pres">
      <dgm:prSet presAssocID="{85CED78D-BBB7-4FC7-9F88-3F97F4C353A7}" presName="hierChild5" presStyleCnt="0"/>
      <dgm:spPr/>
    </dgm:pt>
    <dgm:pt modelId="{E5B8FA4A-954B-4504-87C9-D691E93C2F50}" type="pres">
      <dgm:prSet presAssocID="{C989A8E8-BA70-4B3E-9E85-119703C29B94}" presName="Name37" presStyleLbl="parChTrans1D2" presStyleIdx="2" presStyleCnt="6"/>
      <dgm:spPr/>
      <dgm:t>
        <a:bodyPr/>
        <a:lstStyle/>
        <a:p>
          <a:endParaRPr lang="ru-RU"/>
        </a:p>
      </dgm:t>
    </dgm:pt>
    <dgm:pt modelId="{77C3FC9E-E1EA-48CE-A75A-4F2169A1A5BF}" type="pres">
      <dgm:prSet presAssocID="{C2E9669A-8367-4BC2-A76D-1B15F9F09F0F}" presName="hierRoot2" presStyleCnt="0">
        <dgm:presLayoutVars>
          <dgm:hierBranch val="init"/>
        </dgm:presLayoutVars>
      </dgm:prSet>
      <dgm:spPr/>
    </dgm:pt>
    <dgm:pt modelId="{8B5E9144-0B71-41EA-94E6-877A5D4E6BFE}" type="pres">
      <dgm:prSet presAssocID="{C2E9669A-8367-4BC2-A76D-1B15F9F09F0F}" presName="rootComposite" presStyleCnt="0"/>
      <dgm:spPr/>
    </dgm:pt>
    <dgm:pt modelId="{ABC038D5-124C-4A5D-A573-1E8BF31CB0A5}" type="pres">
      <dgm:prSet presAssocID="{C2E9669A-8367-4BC2-A76D-1B15F9F09F0F}" presName="rootText" presStyleLbl="node2" presStyleIdx="2" presStyleCnt="6">
        <dgm:presLayoutVars>
          <dgm:chPref val="3"/>
        </dgm:presLayoutVars>
      </dgm:prSet>
      <dgm:spPr/>
      <dgm:t>
        <a:bodyPr/>
        <a:lstStyle/>
        <a:p>
          <a:endParaRPr lang="ru-RU"/>
        </a:p>
      </dgm:t>
    </dgm:pt>
    <dgm:pt modelId="{44E6C243-EA35-4A46-8BF7-D941975D85B1}" type="pres">
      <dgm:prSet presAssocID="{C2E9669A-8367-4BC2-A76D-1B15F9F09F0F}" presName="rootConnector" presStyleLbl="node2" presStyleIdx="2" presStyleCnt="6"/>
      <dgm:spPr/>
      <dgm:t>
        <a:bodyPr/>
        <a:lstStyle/>
        <a:p>
          <a:endParaRPr lang="ru-RU"/>
        </a:p>
      </dgm:t>
    </dgm:pt>
    <dgm:pt modelId="{275F3770-5C6E-4C5E-9B02-EAC16FD21986}" type="pres">
      <dgm:prSet presAssocID="{C2E9669A-8367-4BC2-A76D-1B15F9F09F0F}" presName="hierChild4" presStyleCnt="0"/>
      <dgm:spPr/>
    </dgm:pt>
    <dgm:pt modelId="{AF131AA2-D68C-4500-86FD-6319F996F9C9}" type="pres">
      <dgm:prSet presAssocID="{C2E9669A-8367-4BC2-A76D-1B15F9F09F0F}" presName="hierChild5" presStyleCnt="0"/>
      <dgm:spPr/>
    </dgm:pt>
    <dgm:pt modelId="{F29A92C7-6998-4A3D-B80E-3CB512BBFD27}" type="pres">
      <dgm:prSet presAssocID="{5E01618B-FEB5-4C27-8FDD-DE19715A5C02}" presName="Name37" presStyleLbl="parChTrans1D2" presStyleIdx="3" presStyleCnt="6"/>
      <dgm:spPr/>
      <dgm:t>
        <a:bodyPr/>
        <a:lstStyle/>
        <a:p>
          <a:endParaRPr lang="ru-RU"/>
        </a:p>
      </dgm:t>
    </dgm:pt>
    <dgm:pt modelId="{E266133D-08F9-42AE-984B-2ADA797F90CE}" type="pres">
      <dgm:prSet presAssocID="{3302F15A-D311-47BF-995D-4AE5E07AD03B}" presName="hierRoot2" presStyleCnt="0">
        <dgm:presLayoutVars>
          <dgm:hierBranch val="init"/>
        </dgm:presLayoutVars>
      </dgm:prSet>
      <dgm:spPr/>
    </dgm:pt>
    <dgm:pt modelId="{6DA1A862-278D-4553-A90A-A835DD269EDD}" type="pres">
      <dgm:prSet presAssocID="{3302F15A-D311-47BF-995D-4AE5E07AD03B}" presName="rootComposite" presStyleCnt="0"/>
      <dgm:spPr/>
    </dgm:pt>
    <dgm:pt modelId="{7FC038E7-052E-4D89-85F2-C54A3EB1DAA6}" type="pres">
      <dgm:prSet presAssocID="{3302F15A-D311-47BF-995D-4AE5E07AD03B}" presName="rootText" presStyleLbl="node2" presStyleIdx="3" presStyleCnt="6">
        <dgm:presLayoutVars>
          <dgm:chPref val="3"/>
        </dgm:presLayoutVars>
      </dgm:prSet>
      <dgm:spPr/>
      <dgm:t>
        <a:bodyPr/>
        <a:lstStyle/>
        <a:p>
          <a:endParaRPr lang="ru-RU"/>
        </a:p>
      </dgm:t>
    </dgm:pt>
    <dgm:pt modelId="{AC4A60A5-FAF8-4A6F-B567-7D04B9160177}" type="pres">
      <dgm:prSet presAssocID="{3302F15A-D311-47BF-995D-4AE5E07AD03B}" presName="rootConnector" presStyleLbl="node2" presStyleIdx="3" presStyleCnt="6"/>
      <dgm:spPr/>
      <dgm:t>
        <a:bodyPr/>
        <a:lstStyle/>
        <a:p>
          <a:endParaRPr lang="ru-RU"/>
        </a:p>
      </dgm:t>
    </dgm:pt>
    <dgm:pt modelId="{722F8F61-2EF0-420D-B68F-C7369FA07052}" type="pres">
      <dgm:prSet presAssocID="{3302F15A-D311-47BF-995D-4AE5E07AD03B}" presName="hierChild4" presStyleCnt="0"/>
      <dgm:spPr/>
    </dgm:pt>
    <dgm:pt modelId="{21451785-E5F5-49F0-ADC2-43E9C4D7F021}" type="pres">
      <dgm:prSet presAssocID="{3302F15A-D311-47BF-995D-4AE5E07AD03B}" presName="hierChild5" presStyleCnt="0"/>
      <dgm:spPr/>
    </dgm:pt>
    <dgm:pt modelId="{6B982665-D211-4632-A1B6-4F28D183B725}" type="pres">
      <dgm:prSet presAssocID="{944C5159-D49C-4492-A35A-D581BFA470A1}" presName="Name37" presStyleLbl="parChTrans1D2" presStyleIdx="4" presStyleCnt="6"/>
      <dgm:spPr/>
      <dgm:t>
        <a:bodyPr/>
        <a:lstStyle/>
        <a:p>
          <a:endParaRPr lang="ru-RU"/>
        </a:p>
      </dgm:t>
    </dgm:pt>
    <dgm:pt modelId="{35065F0F-6A15-45C5-8A2C-3FA512AD4246}" type="pres">
      <dgm:prSet presAssocID="{1F45BF28-0528-4227-973E-CB2C790DB670}" presName="hierRoot2" presStyleCnt="0">
        <dgm:presLayoutVars>
          <dgm:hierBranch val="init"/>
        </dgm:presLayoutVars>
      </dgm:prSet>
      <dgm:spPr/>
    </dgm:pt>
    <dgm:pt modelId="{4260ABEE-564C-4BE9-BA35-ACE98C78D5AF}" type="pres">
      <dgm:prSet presAssocID="{1F45BF28-0528-4227-973E-CB2C790DB670}" presName="rootComposite" presStyleCnt="0"/>
      <dgm:spPr/>
    </dgm:pt>
    <dgm:pt modelId="{D371F1B6-40B9-4DD2-94DC-50DA98BF8EE2}" type="pres">
      <dgm:prSet presAssocID="{1F45BF28-0528-4227-973E-CB2C790DB670}" presName="rootText" presStyleLbl="node2" presStyleIdx="4" presStyleCnt="6">
        <dgm:presLayoutVars>
          <dgm:chPref val="3"/>
        </dgm:presLayoutVars>
      </dgm:prSet>
      <dgm:spPr/>
      <dgm:t>
        <a:bodyPr/>
        <a:lstStyle/>
        <a:p>
          <a:endParaRPr lang="ru-RU"/>
        </a:p>
      </dgm:t>
    </dgm:pt>
    <dgm:pt modelId="{D4D5838B-BE8E-47B3-A842-E625C990BCDA}" type="pres">
      <dgm:prSet presAssocID="{1F45BF28-0528-4227-973E-CB2C790DB670}" presName="rootConnector" presStyleLbl="node2" presStyleIdx="4" presStyleCnt="6"/>
      <dgm:spPr/>
      <dgm:t>
        <a:bodyPr/>
        <a:lstStyle/>
        <a:p>
          <a:endParaRPr lang="ru-RU"/>
        </a:p>
      </dgm:t>
    </dgm:pt>
    <dgm:pt modelId="{192628FF-AB08-461E-9F0B-F5644FA108A7}" type="pres">
      <dgm:prSet presAssocID="{1F45BF28-0528-4227-973E-CB2C790DB670}" presName="hierChild4" presStyleCnt="0"/>
      <dgm:spPr/>
    </dgm:pt>
    <dgm:pt modelId="{21B52D59-2D0B-438A-867F-ACAB013748F0}" type="pres">
      <dgm:prSet presAssocID="{1F45BF28-0528-4227-973E-CB2C790DB670}" presName="hierChild5" presStyleCnt="0"/>
      <dgm:spPr/>
    </dgm:pt>
    <dgm:pt modelId="{D93427CE-FA27-4C61-B19E-C6AF1E7DDB74}" type="pres">
      <dgm:prSet presAssocID="{C1F50C7B-2731-4ACC-BAA1-7010D35E4F71}" presName="Name37" presStyleLbl="parChTrans1D2" presStyleIdx="5" presStyleCnt="6"/>
      <dgm:spPr/>
      <dgm:t>
        <a:bodyPr/>
        <a:lstStyle/>
        <a:p>
          <a:endParaRPr lang="ru-RU"/>
        </a:p>
      </dgm:t>
    </dgm:pt>
    <dgm:pt modelId="{63F7BDF5-1843-47B6-B18C-0E7A07EC2A3A}" type="pres">
      <dgm:prSet presAssocID="{BF5AFA11-5AB2-4B52-9E21-EF0984ED88BC}" presName="hierRoot2" presStyleCnt="0">
        <dgm:presLayoutVars>
          <dgm:hierBranch val="init"/>
        </dgm:presLayoutVars>
      </dgm:prSet>
      <dgm:spPr/>
    </dgm:pt>
    <dgm:pt modelId="{97C30D93-21F1-47DB-AC60-0AD39ED77344}" type="pres">
      <dgm:prSet presAssocID="{BF5AFA11-5AB2-4B52-9E21-EF0984ED88BC}" presName="rootComposite" presStyleCnt="0"/>
      <dgm:spPr/>
    </dgm:pt>
    <dgm:pt modelId="{16C82045-5632-45CC-A498-A2F4368CE366}" type="pres">
      <dgm:prSet presAssocID="{BF5AFA11-5AB2-4B52-9E21-EF0984ED88BC}" presName="rootText" presStyleLbl="node2" presStyleIdx="5" presStyleCnt="6">
        <dgm:presLayoutVars>
          <dgm:chPref val="3"/>
        </dgm:presLayoutVars>
      </dgm:prSet>
      <dgm:spPr/>
      <dgm:t>
        <a:bodyPr/>
        <a:lstStyle/>
        <a:p>
          <a:endParaRPr lang="ru-RU"/>
        </a:p>
      </dgm:t>
    </dgm:pt>
    <dgm:pt modelId="{4DD58656-5F83-4843-8F05-47D4E8C8A0B9}" type="pres">
      <dgm:prSet presAssocID="{BF5AFA11-5AB2-4B52-9E21-EF0984ED88BC}" presName="rootConnector" presStyleLbl="node2" presStyleIdx="5" presStyleCnt="6"/>
      <dgm:spPr/>
      <dgm:t>
        <a:bodyPr/>
        <a:lstStyle/>
        <a:p>
          <a:endParaRPr lang="ru-RU"/>
        </a:p>
      </dgm:t>
    </dgm:pt>
    <dgm:pt modelId="{0FBEDC0F-DCBB-488E-BC1B-A3F84FE15747}" type="pres">
      <dgm:prSet presAssocID="{BF5AFA11-5AB2-4B52-9E21-EF0984ED88BC}" presName="hierChild4" presStyleCnt="0"/>
      <dgm:spPr/>
    </dgm:pt>
    <dgm:pt modelId="{9D337BEC-B0F3-4D4A-90BF-C94FE8A46CCD}" type="pres">
      <dgm:prSet presAssocID="{BF5AFA11-5AB2-4B52-9E21-EF0984ED88BC}" presName="hierChild5" presStyleCnt="0"/>
      <dgm:spPr/>
    </dgm:pt>
    <dgm:pt modelId="{1E804EE1-2FE9-4BD6-8E46-5A1650E34959}" type="pres">
      <dgm:prSet presAssocID="{301D1C58-1708-4F17-A853-83C1CE0ED601}" presName="hierChild3" presStyleCnt="0"/>
      <dgm:spPr/>
    </dgm:pt>
  </dgm:ptLst>
  <dgm:cxnLst>
    <dgm:cxn modelId="{7AB7FBFF-DDC1-4889-8D1B-5850E8F530F1}" type="presOf" srcId="{5E01618B-FEB5-4C27-8FDD-DE19715A5C02}" destId="{F29A92C7-6998-4A3D-B80E-3CB512BBFD27}" srcOrd="0" destOrd="0" presId="urn:microsoft.com/office/officeart/2005/8/layout/orgChart1"/>
    <dgm:cxn modelId="{91327F86-F9D6-4E4A-822C-BEEFBE93D3E6}" type="presOf" srcId="{1F45BF28-0528-4227-973E-CB2C790DB670}" destId="{D371F1B6-40B9-4DD2-94DC-50DA98BF8EE2}" srcOrd="0" destOrd="0" presId="urn:microsoft.com/office/officeart/2005/8/layout/orgChart1"/>
    <dgm:cxn modelId="{660676C7-2976-4B85-93C9-579DC3C87047}" type="presOf" srcId="{3302F15A-D311-47BF-995D-4AE5E07AD03B}" destId="{7FC038E7-052E-4D89-85F2-C54A3EB1DAA6}" srcOrd="0" destOrd="0" presId="urn:microsoft.com/office/officeart/2005/8/layout/orgChart1"/>
    <dgm:cxn modelId="{46CE09AC-D87F-4897-B267-49977A7ABD7D}" type="presOf" srcId="{F5D9997D-3F21-4A67-A300-A7CBC28507F0}" destId="{04ECF665-BD61-4ACD-884B-2984B12D8DC4}" srcOrd="0" destOrd="0" presId="urn:microsoft.com/office/officeart/2005/8/layout/orgChart1"/>
    <dgm:cxn modelId="{0E8E11B0-DA02-4BF5-B33F-6753756252F4}" type="presOf" srcId="{BF5AFA11-5AB2-4B52-9E21-EF0984ED88BC}" destId="{16C82045-5632-45CC-A498-A2F4368CE366}" srcOrd="0" destOrd="0" presId="urn:microsoft.com/office/officeart/2005/8/layout/orgChart1"/>
    <dgm:cxn modelId="{F110BF99-FD5E-4E52-96DE-48F5B5E2FC98}" type="presOf" srcId="{301D1C58-1708-4F17-A853-83C1CE0ED601}" destId="{2B994E97-A215-482B-B8F1-6E68672B41D0}" srcOrd="1" destOrd="0" presId="urn:microsoft.com/office/officeart/2005/8/layout/orgChart1"/>
    <dgm:cxn modelId="{78A76C9A-6B66-496A-94B5-9852EDA839B1}" type="presOf" srcId="{C1F50C7B-2731-4ACC-BAA1-7010D35E4F71}" destId="{D93427CE-FA27-4C61-B19E-C6AF1E7DDB74}" srcOrd="0" destOrd="0" presId="urn:microsoft.com/office/officeart/2005/8/layout/orgChart1"/>
    <dgm:cxn modelId="{3D5C6D51-F036-49DC-A023-F2F113B59530}" type="presOf" srcId="{BF5AFA11-5AB2-4B52-9E21-EF0984ED88BC}" destId="{4DD58656-5F83-4843-8F05-47D4E8C8A0B9}" srcOrd="1" destOrd="0" presId="urn:microsoft.com/office/officeart/2005/8/layout/orgChart1"/>
    <dgm:cxn modelId="{BBB40509-55FA-456C-9438-C2F65303ABE0}" type="presOf" srcId="{C2E9669A-8367-4BC2-A76D-1B15F9F09F0F}" destId="{ABC038D5-124C-4A5D-A573-1E8BF31CB0A5}" srcOrd="0" destOrd="0" presId="urn:microsoft.com/office/officeart/2005/8/layout/orgChart1"/>
    <dgm:cxn modelId="{29DE6AE1-5624-46CC-8CA7-DEDDE740C4EF}" type="presOf" srcId="{F5D9997D-3F21-4A67-A300-A7CBC28507F0}" destId="{0352529D-9154-4CFB-AE4C-23EE0128107C}" srcOrd="1" destOrd="0" presId="urn:microsoft.com/office/officeart/2005/8/layout/orgChart1"/>
    <dgm:cxn modelId="{42533803-663D-48AF-BB26-C99D7A058EAC}" srcId="{301D1C58-1708-4F17-A853-83C1CE0ED601}" destId="{C2E9669A-8367-4BC2-A76D-1B15F9F09F0F}" srcOrd="2" destOrd="0" parTransId="{C989A8E8-BA70-4B3E-9E85-119703C29B94}" sibTransId="{E686BB58-3665-4F16-855E-9A1E4CEAEF7D}"/>
    <dgm:cxn modelId="{13EA88A9-24AD-470A-8FC1-783F4110F9F2}" type="presOf" srcId="{3C070913-FEA0-400C-8ED5-3B8E677FF309}" destId="{DCBEE556-D3C0-42F7-8C47-217E53CE0626}" srcOrd="0" destOrd="0" presId="urn:microsoft.com/office/officeart/2005/8/layout/orgChart1"/>
    <dgm:cxn modelId="{4EBCED06-F835-42A9-96C9-2C23F4598A06}" type="presOf" srcId="{1F45BF28-0528-4227-973E-CB2C790DB670}" destId="{D4D5838B-BE8E-47B3-A842-E625C990BCDA}" srcOrd="1" destOrd="0" presId="urn:microsoft.com/office/officeart/2005/8/layout/orgChart1"/>
    <dgm:cxn modelId="{29E8A5EC-68DE-4DC7-B401-57737D102B78}" type="presOf" srcId="{94498408-F80C-4C25-A507-E03DECE8F436}" destId="{B7CAA608-FF90-4428-A87D-C9F8B6BC33BE}" srcOrd="0" destOrd="0" presId="urn:microsoft.com/office/officeart/2005/8/layout/orgChart1"/>
    <dgm:cxn modelId="{9CC204AA-5B75-4E4C-BBAD-5022D1D1B443}" srcId="{301D1C58-1708-4F17-A853-83C1CE0ED601}" destId="{85CED78D-BBB7-4FC7-9F88-3F97F4C353A7}" srcOrd="1" destOrd="0" parTransId="{3C070913-FEA0-400C-8ED5-3B8E677FF309}" sibTransId="{FD721C57-E09F-48C7-945D-616B040AF0F1}"/>
    <dgm:cxn modelId="{86CCDD41-CAF6-47D7-AB93-A9DB5C229747}" type="presOf" srcId="{C2E9669A-8367-4BC2-A76D-1B15F9F09F0F}" destId="{44E6C243-EA35-4A46-8BF7-D941975D85B1}" srcOrd="1" destOrd="0" presId="urn:microsoft.com/office/officeart/2005/8/layout/orgChart1"/>
    <dgm:cxn modelId="{A987B2AF-0707-47C9-BA00-0DEADF16DA45}" type="presOf" srcId="{11872DBA-3FE5-4D11-B6E8-B0C1398EF951}" destId="{EA150413-10B5-419D-9DD7-E38CF9EE78A3}" srcOrd="0" destOrd="0" presId="urn:microsoft.com/office/officeart/2005/8/layout/orgChart1"/>
    <dgm:cxn modelId="{8F7193EB-C529-4166-8D47-C71AD91DD935}" type="presOf" srcId="{C989A8E8-BA70-4B3E-9E85-119703C29B94}" destId="{E5B8FA4A-954B-4504-87C9-D691E93C2F50}" srcOrd="0" destOrd="0" presId="urn:microsoft.com/office/officeart/2005/8/layout/orgChart1"/>
    <dgm:cxn modelId="{E6F8024F-C65A-4000-BC19-5342E8998F86}" srcId="{301D1C58-1708-4F17-A853-83C1CE0ED601}" destId="{BF5AFA11-5AB2-4B52-9E21-EF0984ED88BC}" srcOrd="5" destOrd="0" parTransId="{C1F50C7B-2731-4ACC-BAA1-7010D35E4F71}" sibTransId="{B885F142-7448-4C58-B144-1578E4E39894}"/>
    <dgm:cxn modelId="{9AC26E5D-8AE2-4845-958A-1BBD6C1AC67D}" type="presOf" srcId="{944C5159-D49C-4492-A35A-D581BFA470A1}" destId="{6B982665-D211-4632-A1B6-4F28D183B725}" srcOrd="0" destOrd="0" presId="urn:microsoft.com/office/officeart/2005/8/layout/orgChart1"/>
    <dgm:cxn modelId="{4DF9A80B-EBA9-40B8-9A69-B80ADBCCB7AB}" type="presOf" srcId="{3302F15A-D311-47BF-995D-4AE5E07AD03B}" destId="{AC4A60A5-FAF8-4A6F-B567-7D04B9160177}" srcOrd="1" destOrd="0" presId="urn:microsoft.com/office/officeart/2005/8/layout/orgChart1"/>
    <dgm:cxn modelId="{EEDA665E-4EB6-41F6-89FF-17B294E2C5CA}" type="presOf" srcId="{85CED78D-BBB7-4FC7-9F88-3F97F4C353A7}" destId="{A2B3F2EB-2343-4F91-A8F2-01238BE465C9}" srcOrd="1" destOrd="0" presId="urn:microsoft.com/office/officeart/2005/8/layout/orgChart1"/>
    <dgm:cxn modelId="{31DA257F-8119-47A0-B6DC-905C459FEC12}" type="presOf" srcId="{301D1C58-1708-4F17-A853-83C1CE0ED601}" destId="{000F1C70-8A30-4DD5-A5C4-9426E2AFC419}" srcOrd="0" destOrd="0" presId="urn:microsoft.com/office/officeart/2005/8/layout/orgChart1"/>
    <dgm:cxn modelId="{C8E987FC-3095-4261-A279-38B8993AF970}" type="presOf" srcId="{85CED78D-BBB7-4FC7-9F88-3F97F4C353A7}" destId="{1FA72444-84B5-4AA2-B17B-D23198453C52}" srcOrd="0" destOrd="0" presId="urn:microsoft.com/office/officeart/2005/8/layout/orgChart1"/>
    <dgm:cxn modelId="{F6AC36CA-2D36-4307-B09C-69D793B81EF3}" srcId="{301D1C58-1708-4F17-A853-83C1CE0ED601}" destId="{1F45BF28-0528-4227-973E-CB2C790DB670}" srcOrd="4" destOrd="0" parTransId="{944C5159-D49C-4492-A35A-D581BFA470A1}" sibTransId="{61F1E44F-04DB-4790-B09A-1E012A257893}"/>
    <dgm:cxn modelId="{1E99C7E0-5C9A-4710-A690-567A5DF7E751}" srcId="{301D1C58-1708-4F17-A853-83C1CE0ED601}" destId="{F5D9997D-3F21-4A67-A300-A7CBC28507F0}" srcOrd="0" destOrd="0" parTransId="{94498408-F80C-4C25-A507-E03DECE8F436}" sibTransId="{2F6F2396-ED92-44BB-B802-6D6D16DB4163}"/>
    <dgm:cxn modelId="{7B977148-6B1A-4A48-9C8D-8C88A91DA84A}" srcId="{11872DBA-3FE5-4D11-B6E8-B0C1398EF951}" destId="{301D1C58-1708-4F17-A853-83C1CE0ED601}" srcOrd="0" destOrd="0" parTransId="{605E9F61-2FE9-4250-9AFA-FC940DB17DE4}" sibTransId="{2737FA61-ED79-4BE3-A03D-F8194663F0AC}"/>
    <dgm:cxn modelId="{A975BF47-61B4-4C46-B9B1-B680FC11BA29}" srcId="{301D1C58-1708-4F17-A853-83C1CE0ED601}" destId="{3302F15A-D311-47BF-995D-4AE5E07AD03B}" srcOrd="3" destOrd="0" parTransId="{5E01618B-FEB5-4C27-8FDD-DE19715A5C02}" sibTransId="{C332E193-0CAB-4DB5-A051-54E01C9F7F15}"/>
    <dgm:cxn modelId="{FB0B2E8D-2FA6-4DAF-A2A7-F37591CE1FE5}" type="presParOf" srcId="{EA150413-10B5-419D-9DD7-E38CF9EE78A3}" destId="{C6F75996-7CA4-4C9C-B95D-1CDD9ECDCE97}" srcOrd="0" destOrd="0" presId="urn:microsoft.com/office/officeart/2005/8/layout/orgChart1"/>
    <dgm:cxn modelId="{970B7555-CE45-40DB-B011-8BFF7EDEE990}" type="presParOf" srcId="{C6F75996-7CA4-4C9C-B95D-1CDD9ECDCE97}" destId="{57DF1ECE-93FB-4B16-94FB-1CA6BA10FC04}" srcOrd="0" destOrd="0" presId="urn:microsoft.com/office/officeart/2005/8/layout/orgChart1"/>
    <dgm:cxn modelId="{51C9F018-173A-4534-9EAE-A643D2A834B9}" type="presParOf" srcId="{57DF1ECE-93FB-4B16-94FB-1CA6BA10FC04}" destId="{000F1C70-8A30-4DD5-A5C4-9426E2AFC419}" srcOrd="0" destOrd="0" presId="urn:microsoft.com/office/officeart/2005/8/layout/orgChart1"/>
    <dgm:cxn modelId="{B190A591-EFF4-49AE-BB44-25B6F9CAAFA1}" type="presParOf" srcId="{57DF1ECE-93FB-4B16-94FB-1CA6BA10FC04}" destId="{2B994E97-A215-482B-B8F1-6E68672B41D0}" srcOrd="1" destOrd="0" presId="urn:microsoft.com/office/officeart/2005/8/layout/orgChart1"/>
    <dgm:cxn modelId="{2C9633E0-F5A2-4582-AE4F-F40C60AC71D0}" type="presParOf" srcId="{C6F75996-7CA4-4C9C-B95D-1CDD9ECDCE97}" destId="{BF0C6090-3B6E-442A-B7C8-EFA2E6AFA347}" srcOrd="1" destOrd="0" presId="urn:microsoft.com/office/officeart/2005/8/layout/orgChart1"/>
    <dgm:cxn modelId="{3A3E18E2-1219-45C9-91A3-A554643BF8C1}" type="presParOf" srcId="{BF0C6090-3B6E-442A-B7C8-EFA2E6AFA347}" destId="{B7CAA608-FF90-4428-A87D-C9F8B6BC33BE}" srcOrd="0" destOrd="0" presId="urn:microsoft.com/office/officeart/2005/8/layout/orgChart1"/>
    <dgm:cxn modelId="{40132E36-C1F4-4F4E-B55F-A1F1CD1BBE12}" type="presParOf" srcId="{BF0C6090-3B6E-442A-B7C8-EFA2E6AFA347}" destId="{FC47555D-08A7-475F-8CDE-7310C4F07CEA}" srcOrd="1" destOrd="0" presId="urn:microsoft.com/office/officeart/2005/8/layout/orgChart1"/>
    <dgm:cxn modelId="{8FA6E35A-0EDE-4501-A0F8-BFF3F28B1E08}" type="presParOf" srcId="{FC47555D-08A7-475F-8CDE-7310C4F07CEA}" destId="{11ADB73B-E4A3-42B0-9EA4-BB71F9D47765}" srcOrd="0" destOrd="0" presId="urn:microsoft.com/office/officeart/2005/8/layout/orgChart1"/>
    <dgm:cxn modelId="{D32647A0-2EB6-4293-8729-D36982EFE61D}" type="presParOf" srcId="{11ADB73B-E4A3-42B0-9EA4-BB71F9D47765}" destId="{04ECF665-BD61-4ACD-884B-2984B12D8DC4}" srcOrd="0" destOrd="0" presId="urn:microsoft.com/office/officeart/2005/8/layout/orgChart1"/>
    <dgm:cxn modelId="{93DD7A42-7A5F-4307-9F41-62F5A16C6764}" type="presParOf" srcId="{11ADB73B-E4A3-42B0-9EA4-BB71F9D47765}" destId="{0352529D-9154-4CFB-AE4C-23EE0128107C}" srcOrd="1" destOrd="0" presId="urn:microsoft.com/office/officeart/2005/8/layout/orgChart1"/>
    <dgm:cxn modelId="{7A617BB2-3FA3-4B25-85FD-32033A17D49A}" type="presParOf" srcId="{FC47555D-08A7-475F-8CDE-7310C4F07CEA}" destId="{6F186DD8-7F86-48E4-8782-5816BA8F80CC}" srcOrd="1" destOrd="0" presId="urn:microsoft.com/office/officeart/2005/8/layout/orgChart1"/>
    <dgm:cxn modelId="{19BF0076-5E7A-4138-A9F8-A7326D00C84A}" type="presParOf" srcId="{FC47555D-08A7-475F-8CDE-7310C4F07CEA}" destId="{99561632-0D5D-4DA2-842D-D342901B1119}" srcOrd="2" destOrd="0" presId="urn:microsoft.com/office/officeart/2005/8/layout/orgChart1"/>
    <dgm:cxn modelId="{ADE02FB5-67AE-4029-980E-F72E4D62C361}" type="presParOf" srcId="{BF0C6090-3B6E-442A-B7C8-EFA2E6AFA347}" destId="{DCBEE556-D3C0-42F7-8C47-217E53CE0626}" srcOrd="2" destOrd="0" presId="urn:microsoft.com/office/officeart/2005/8/layout/orgChart1"/>
    <dgm:cxn modelId="{78BBC353-938B-465B-BC76-447767FD22B1}" type="presParOf" srcId="{BF0C6090-3B6E-442A-B7C8-EFA2E6AFA347}" destId="{6B28F37D-BAC6-4182-80A9-226EA4F74139}" srcOrd="3" destOrd="0" presId="urn:microsoft.com/office/officeart/2005/8/layout/orgChart1"/>
    <dgm:cxn modelId="{EE288F3A-ECAB-4DC6-9037-E12BEF0A0EC7}" type="presParOf" srcId="{6B28F37D-BAC6-4182-80A9-226EA4F74139}" destId="{A1AEE153-5CF8-4B28-8006-0FEAC881BAB9}" srcOrd="0" destOrd="0" presId="urn:microsoft.com/office/officeart/2005/8/layout/orgChart1"/>
    <dgm:cxn modelId="{5EFF4ABA-71F7-4D57-8442-9D9D26E1F8CD}" type="presParOf" srcId="{A1AEE153-5CF8-4B28-8006-0FEAC881BAB9}" destId="{1FA72444-84B5-4AA2-B17B-D23198453C52}" srcOrd="0" destOrd="0" presId="urn:microsoft.com/office/officeart/2005/8/layout/orgChart1"/>
    <dgm:cxn modelId="{96B8BDFD-44DF-4B81-8B4D-354BEB9BD7A6}" type="presParOf" srcId="{A1AEE153-5CF8-4B28-8006-0FEAC881BAB9}" destId="{A2B3F2EB-2343-4F91-A8F2-01238BE465C9}" srcOrd="1" destOrd="0" presId="urn:microsoft.com/office/officeart/2005/8/layout/orgChart1"/>
    <dgm:cxn modelId="{F7A12E5C-672F-4057-B6EE-6942B8B1D3EE}" type="presParOf" srcId="{6B28F37D-BAC6-4182-80A9-226EA4F74139}" destId="{E7C4DFA4-B8FA-4EF6-8B42-411AA781F9E5}" srcOrd="1" destOrd="0" presId="urn:microsoft.com/office/officeart/2005/8/layout/orgChart1"/>
    <dgm:cxn modelId="{13A0A1F3-70D7-4213-9BAB-113595190A20}" type="presParOf" srcId="{6B28F37D-BAC6-4182-80A9-226EA4F74139}" destId="{948E1BF2-B781-40DD-86CB-7A833B8CCC8A}" srcOrd="2" destOrd="0" presId="urn:microsoft.com/office/officeart/2005/8/layout/orgChart1"/>
    <dgm:cxn modelId="{CA2F5760-BAE4-4D64-BB66-0F013D7BDF61}" type="presParOf" srcId="{BF0C6090-3B6E-442A-B7C8-EFA2E6AFA347}" destId="{E5B8FA4A-954B-4504-87C9-D691E93C2F50}" srcOrd="4" destOrd="0" presId="urn:microsoft.com/office/officeart/2005/8/layout/orgChart1"/>
    <dgm:cxn modelId="{F4C38C63-36FA-404B-B235-64940DADCEC6}" type="presParOf" srcId="{BF0C6090-3B6E-442A-B7C8-EFA2E6AFA347}" destId="{77C3FC9E-E1EA-48CE-A75A-4F2169A1A5BF}" srcOrd="5" destOrd="0" presId="urn:microsoft.com/office/officeart/2005/8/layout/orgChart1"/>
    <dgm:cxn modelId="{D6DA45B8-97F9-4235-8DC8-A1D2F8496985}" type="presParOf" srcId="{77C3FC9E-E1EA-48CE-A75A-4F2169A1A5BF}" destId="{8B5E9144-0B71-41EA-94E6-877A5D4E6BFE}" srcOrd="0" destOrd="0" presId="urn:microsoft.com/office/officeart/2005/8/layout/orgChart1"/>
    <dgm:cxn modelId="{5B568282-0AEB-4DF4-A060-7BACA58C0DF6}" type="presParOf" srcId="{8B5E9144-0B71-41EA-94E6-877A5D4E6BFE}" destId="{ABC038D5-124C-4A5D-A573-1E8BF31CB0A5}" srcOrd="0" destOrd="0" presId="urn:microsoft.com/office/officeart/2005/8/layout/orgChart1"/>
    <dgm:cxn modelId="{F4A1CF9B-7059-491B-ADB4-D63B6BA33010}" type="presParOf" srcId="{8B5E9144-0B71-41EA-94E6-877A5D4E6BFE}" destId="{44E6C243-EA35-4A46-8BF7-D941975D85B1}" srcOrd="1" destOrd="0" presId="urn:microsoft.com/office/officeart/2005/8/layout/orgChart1"/>
    <dgm:cxn modelId="{73A6047E-B891-44A3-8537-151785631C53}" type="presParOf" srcId="{77C3FC9E-E1EA-48CE-A75A-4F2169A1A5BF}" destId="{275F3770-5C6E-4C5E-9B02-EAC16FD21986}" srcOrd="1" destOrd="0" presId="urn:microsoft.com/office/officeart/2005/8/layout/orgChart1"/>
    <dgm:cxn modelId="{BD4ED3A7-9D4C-4BBA-A6DC-4CEE94FCBC91}" type="presParOf" srcId="{77C3FC9E-E1EA-48CE-A75A-4F2169A1A5BF}" destId="{AF131AA2-D68C-4500-86FD-6319F996F9C9}" srcOrd="2" destOrd="0" presId="urn:microsoft.com/office/officeart/2005/8/layout/orgChart1"/>
    <dgm:cxn modelId="{5EEE13F7-3859-4EF2-B76A-CE08EA39CA3A}" type="presParOf" srcId="{BF0C6090-3B6E-442A-B7C8-EFA2E6AFA347}" destId="{F29A92C7-6998-4A3D-B80E-3CB512BBFD27}" srcOrd="6" destOrd="0" presId="urn:microsoft.com/office/officeart/2005/8/layout/orgChart1"/>
    <dgm:cxn modelId="{20F33A1D-F875-44C4-B2CC-E998D9FF9275}" type="presParOf" srcId="{BF0C6090-3B6E-442A-B7C8-EFA2E6AFA347}" destId="{E266133D-08F9-42AE-984B-2ADA797F90CE}" srcOrd="7" destOrd="0" presId="urn:microsoft.com/office/officeart/2005/8/layout/orgChart1"/>
    <dgm:cxn modelId="{88A0F1F9-ED7C-4215-A6A2-15A6A1ABF42F}" type="presParOf" srcId="{E266133D-08F9-42AE-984B-2ADA797F90CE}" destId="{6DA1A862-278D-4553-A90A-A835DD269EDD}" srcOrd="0" destOrd="0" presId="urn:microsoft.com/office/officeart/2005/8/layout/orgChart1"/>
    <dgm:cxn modelId="{282E9D71-B2C1-48B7-B894-0B4A67B75B67}" type="presParOf" srcId="{6DA1A862-278D-4553-A90A-A835DD269EDD}" destId="{7FC038E7-052E-4D89-85F2-C54A3EB1DAA6}" srcOrd="0" destOrd="0" presId="urn:microsoft.com/office/officeart/2005/8/layout/orgChart1"/>
    <dgm:cxn modelId="{2CA92007-C45B-4407-A0BE-8386876AB45B}" type="presParOf" srcId="{6DA1A862-278D-4553-A90A-A835DD269EDD}" destId="{AC4A60A5-FAF8-4A6F-B567-7D04B9160177}" srcOrd="1" destOrd="0" presId="urn:microsoft.com/office/officeart/2005/8/layout/orgChart1"/>
    <dgm:cxn modelId="{7AD95412-AFA2-4488-B0F8-4518E4167D82}" type="presParOf" srcId="{E266133D-08F9-42AE-984B-2ADA797F90CE}" destId="{722F8F61-2EF0-420D-B68F-C7369FA07052}" srcOrd="1" destOrd="0" presId="urn:microsoft.com/office/officeart/2005/8/layout/orgChart1"/>
    <dgm:cxn modelId="{A3F50860-F5D8-4C00-8019-1CEA823D8843}" type="presParOf" srcId="{E266133D-08F9-42AE-984B-2ADA797F90CE}" destId="{21451785-E5F5-49F0-ADC2-43E9C4D7F021}" srcOrd="2" destOrd="0" presId="urn:microsoft.com/office/officeart/2005/8/layout/orgChart1"/>
    <dgm:cxn modelId="{365CEDBC-9912-4028-920F-AB39E4749283}" type="presParOf" srcId="{BF0C6090-3B6E-442A-B7C8-EFA2E6AFA347}" destId="{6B982665-D211-4632-A1B6-4F28D183B725}" srcOrd="8" destOrd="0" presId="urn:microsoft.com/office/officeart/2005/8/layout/orgChart1"/>
    <dgm:cxn modelId="{8A12CDA7-59C5-43B7-81EC-F6CCE345D569}" type="presParOf" srcId="{BF0C6090-3B6E-442A-B7C8-EFA2E6AFA347}" destId="{35065F0F-6A15-45C5-8A2C-3FA512AD4246}" srcOrd="9" destOrd="0" presId="urn:microsoft.com/office/officeart/2005/8/layout/orgChart1"/>
    <dgm:cxn modelId="{A6911EAC-432B-4842-9F24-ED423EFB6BF6}" type="presParOf" srcId="{35065F0F-6A15-45C5-8A2C-3FA512AD4246}" destId="{4260ABEE-564C-4BE9-BA35-ACE98C78D5AF}" srcOrd="0" destOrd="0" presId="urn:microsoft.com/office/officeart/2005/8/layout/orgChart1"/>
    <dgm:cxn modelId="{92B30072-C90F-4C6F-BFA3-B126F7564D95}" type="presParOf" srcId="{4260ABEE-564C-4BE9-BA35-ACE98C78D5AF}" destId="{D371F1B6-40B9-4DD2-94DC-50DA98BF8EE2}" srcOrd="0" destOrd="0" presId="urn:microsoft.com/office/officeart/2005/8/layout/orgChart1"/>
    <dgm:cxn modelId="{67FEBB69-C4B1-4B8D-AF7B-4CE5E9EFF9F4}" type="presParOf" srcId="{4260ABEE-564C-4BE9-BA35-ACE98C78D5AF}" destId="{D4D5838B-BE8E-47B3-A842-E625C990BCDA}" srcOrd="1" destOrd="0" presId="urn:microsoft.com/office/officeart/2005/8/layout/orgChart1"/>
    <dgm:cxn modelId="{7CB0FB24-7691-48A3-A110-6BFD47B8E4FC}" type="presParOf" srcId="{35065F0F-6A15-45C5-8A2C-3FA512AD4246}" destId="{192628FF-AB08-461E-9F0B-F5644FA108A7}" srcOrd="1" destOrd="0" presId="urn:microsoft.com/office/officeart/2005/8/layout/orgChart1"/>
    <dgm:cxn modelId="{C22C4422-71A2-4413-BCBE-F0C596901496}" type="presParOf" srcId="{35065F0F-6A15-45C5-8A2C-3FA512AD4246}" destId="{21B52D59-2D0B-438A-867F-ACAB013748F0}" srcOrd="2" destOrd="0" presId="urn:microsoft.com/office/officeart/2005/8/layout/orgChart1"/>
    <dgm:cxn modelId="{5E93B843-4499-409B-9E3A-7006E147205E}" type="presParOf" srcId="{BF0C6090-3B6E-442A-B7C8-EFA2E6AFA347}" destId="{D93427CE-FA27-4C61-B19E-C6AF1E7DDB74}" srcOrd="10" destOrd="0" presId="urn:microsoft.com/office/officeart/2005/8/layout/orgChart1"/>
    <dgm:cxn modelId="{A70C9DA5-B295-45D0-8E3D-43764DC89207}" type="presParOf" srcId="{BF0C6090-3B6E-442A-B7C8-EFA2E6AFA347}" destId="{63F7BDF5-1843-47B6-B18C-0E7A07EC2A3A}" srcOrd="11" destOrd="0" presId="urn:microsoft.com/office/officeart/2005/8/layout/orgChart1"/>
    <dgm:cxn modelId="{A2EFF354-2D51-4BA8-B060-475BFFBA46A0}" type="presParOf" srcId="{63F7BDF5-1843-47B6-B18C-0E7A07EC2A3A}" destId="{97C30D93-21F1-47DB-AC60-0AD39ED77344}" srcOrd="0" destOrd="0" presId="urn:microsoft.com/office/officeart/2005/8/layout/orgChart1"/>
    <dgm:cxn modelId="{45A12793-0EB2-4530-9AE5-7179ACDD6F86}" type="presParOf" srcId="{97C30D93-21F1-47DB-AC60-0AD39ED77344}" destId="{16C82045-5632-45CC-A498-A2F4368CE366}" srcOrd="0" destOrd="0" presId="urn:microsoft.com/office/officeart/2005/8/layout/orgChart1"/>
    <dgm:cxn modelId="{43596C08-97EE-4B29-B150-688B5E89D31D}" type="presParOf" srcId="{97C30D93-21F1-47DB-AC60-0AD39ED77344}" destId="{4DD58656-5F83-4843-8F05-47D4E8C8A0B9}" srcOrd="1" destOrd="0" presId="urn:microsoft.com/office/officeart/2005/8/layout/orgChart1"/>
    <dgm:cxn modelId="{39B5EFCF-AE66-447B-B242-4EC710FEF159}" type="presParOf" srcId="{63F7BDF5-1843-47B6-B18C-0E7A07EC2A3A}" destId="{0FBEDC0F-DCBB-488E-BC1B-A3F84FE15747}" srcOrd="1" destOrd="0" presId="urn:microsoft.com/office/officeart/2005/8/layout/orgChart1"/>
    <dgm:cxn modelId="{EAF6C25A-558F-43EF-ACB1-61D77D188308}" type="presParOf" srcId="{63F7BDF5-1843-47B6-B18C-0E7A07EC2A3A}" destId="{9D337BEC-B0F3-4D4A-90BF-C94FE8A46CCD}" srcOrd="2" destOrd="0" presId="urn:microsoft.com/office/officeart/2005/8/layout/orgChart1"/>
    <dgm:cxn modelId="{DB6F0BF0-4F87-4FA4-BC1C-DB34C983B5F8}" type="presParOf" srcId="{C6F75996-7CA4-4C9C-B95D-1CDD9ECDCE97}" destId="{1E804EE1-2FE9-4BD6-8E46-5A1650E349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9E506-45E4-4315-A677-BCFFC48FA54B}">
      <dsp:nvSpPr>
        <dsp:cNvPr id="0" name=""/>
        <dsp:cNvSpPr/>
      </dsp:nvSpPr>
      <dsp:spPr>
        <a:xfrm>
          <a:off x="876186" y="0"/>
          <a:ext cx="9930109" cy="454470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6C49E-11DD-4B52-99A2-4A6CD3A1BA73}">
      <dsp:nvSpPr>
        <dsp:cNvPr id="0" name=""/>
        <dsp:cNvSpPr/>
      </dsp:nvSpPr>
      <dsp:spPr>
        <a:xfrm>
          <a:off x="992" y="1815155"/>
          <a:ext cx="2179926" cy="914394"/>
        </a:xfrm>
        <a:prstGeom prst="roundRect">
          <a:avLst/>
        </a:prstGeom>
        <a:solidFill>
          <a:schemeClr val="accent2">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Радикализм</a:t>
          </a:r>
          <a:endParaRPr lang="ru-RU" sz="2400" kern="1200" dirty="0"/>
        </a:p>
      </dsp:txBody>
      <dsp:txXfrm>
        <a:off x="45629" y="1859792"/>
        <a:ext cx="2090652" cy="825120"/>
      </dsp:txXfrm>
    </dsp:sp>
    <dsp:sp modelId="{0E6CDE61-1459-4A1E-9733-278F6EA09CFB}">
      <dsp:nvSpPr>
        <dsp:cNvPr id="0" name=""/>
        <dsp:cNvSpPr/>
      </dsp:nvSpPr>
      <dsp:spPr>
        <a:xfrm>
          <a:off x="2554829" y="1749902"/>
          <a:ext cx="2521399" cy="104490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Экстремизм</a:t>
          </a:r>
          <a:endParaRPr lang="ru-RU" sz="2400" kern="1200" dirty="0"/>
        </a:p>
      </dsp:txBody>
      <dsp:txXfrm>
        <a:off x="2605837" y="1800910"/>
        <a:ext cx="2419383" cy="942884"/>
      </dsp:txXfrm>
    </dsp:sp>
    <dsp:sp modelId="{F1DB19B8-2ADE-4225-8A9F-3E6B6F2EF383}">
      <dsp:nvSpPr>
        <dsp:cNvPr id="0" name=""/>
        <dsp:cNvSpPr/>
      </dsp:nvSpPr>
      <dsp:spPr>
        <a:xfrm>
          <a:off x="5402032" y="1610434"/>
          <a:ext cx="2731785" cy="1323836"/>
        </a:xfrm>
        <a:prstGeom prst="roundRect">
          <a:avLst/>
        </a:prstGeom>
        <a:solidFill>
          <a:schemeClr val="accent2">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Фанатизм</a:t>
          </a:r>
          <a:endParaRPr lang="ru-RU" sz="2400" kern="1200" dirty="0"/>
        </a:p>
      </dsp:txBody>
      <dsp:txXfrm>
        <a:off x="5466656" y="1675058"/>
        <a:ext cx="2602537" cy="1194588"/>
      </dsp:txXfrm>
    </dsp:sp>
    <dsp:sp modelId="{D5A96EC6-61AC-4061-A63D-CA01F612B85B}">
      <dsp:nvSpPr>
        <dsp:cNvPr id="0" name=""/>
        <dsp:cNvSpPr/>
      </dsp:nvSpPr>
      <dsp:spPr>
        <a:xfrm>
          <a:off x="8555835" y="1460313"/>
          <a:ext cx="3125653" cy="1624077"/>
        </a:xfrm>
        <a:prstGeom prst="roundRect">
          <a:avLst/>
        </a:prstGeom>
        <a:solidFill>
          <a:schemeClr val="accent2">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rPr>
            <a:t>Терроризм </a:t>
          </a:r>
          <a:endParaRPr lang="ru-RU" sz="2800" b="1" kern="1200" dirty="0">
            <a:solidFill>
              <a:schemeClr val="bg1"/>
            </a:solidFill>
          </a:endParaRPr>
        </a:p>
      </dsp:txBody>
      <dsp:txXfrm>
        <a:off x="8635116" y="1539594"/>
        <a:ext cx="2967091" cy="1465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427CE-FA27-4C61-B19E-C6AF1E7DDB74}">
      <dsp:nvSpPr>
        <dsp:cNvPr id="0" name=""/>
        <dsp:cNvSpPr/>
      </dsp:nvSpPr>
      <dsp:spPr>
        <a:xfrm>
          <a:off x="5643349" y="1237725"/>
          <a:ext cx="4839807" cy="335986"/>
        </a:xfrm>
        <a:custGeom>
          <a:avLst/>
          <a:gdLst/>
          <a:ahLst/>
          <a:cxnLst/>
          <a:rect l="0" t="0" r="0" b="0"/>
          <a:pathLst>
            <a:path>
              <a:moveTo>
                <a:pt x="0" y="0"/>
              </a:moveTo>
              <a:lnTo>
                <a:pt x="0" y="167993"/>
              </a:lnTo>
              <a:lnTo>
                <a:pt x="4839807" y="167993"/>
              </a:lnTo>
              <a:lnTo>
                <a:pt x="4839807"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82665-D211-4632-A1B6-4F28D183B725}">
      <dsp:nvSpPr>
        <dsp:cNvPr id="0" name=""/>
        <dsp:cNvSpPr/>
      </dsp:nvSpPr>
      <dsp:spPr>
        <a:xfrm>
          <a:off x="5643349" y="1237725"/>
          <a:ext cx="2903884" cy="335986"/>
        </a:xfrm>
        <a:custGeom>
          <a:avLst/>
          <a:gdLst/>
          <a:ahLst/>
          <a:cxnLst/>
          <a:rect l="0" t="0" r="0" b="0"/>
          <a:pathLst>
            <a:path>
              <a:moveTo>
                <a:pt x="0" y="0"/>
              </a:moveTo>
              <a:lnTo>
                <a:pt x="0" y="167993"/>
              </a:lnTo>
              <a:lnTo>
                <a:pt x="2903884" y="167993"/>
              </a:lnTo>
              <a:lnTo>
                <a:pt x="2903884"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9A92C7-6998-4A3D-B80E-3CB512BBFD27}">
      <dsp:nvSpPr>
        <dsp:cNvPr id="0" name=""/>
        <dsp:cNvSpPr/>
      </dsp:nvSpPr>
      <dsp:spPr>
        <a:xfrm>
          <a:off x="5643349" y="1237725"/>
          <a:ext cx="967961" cy="335986"/>
        </a:xfrm>
        <a:custGeom>
          <a:avLst/>
          <a:gdLst/>
          <a:ahLst/>
          <a:cxnLst/>
          <a:rect l="0" t="0" r="0" b="0"/>
          <a:pathLst>
            <a:path>
              <a:moveTo>
                <a:pt x="0" y="0"/>
              </a:moveTo>
              <a:lnTo>
                <a:pt x="0" y="167993"/>
              </a:lnTo>
              <a:lnTo>
                <a:pt x="967961" y="167993"/>
              </a:lnTo>
              <a:lnTo>
                <a:pt x="967961"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B8FA4A-954B-4504-87C9-D691E93C2F50}">
      <dsp:nvSpPr>
        <dsp:cNvPr id="0" name=""/>
        <dsp:cNvSpPr/>
      </dsp:nvSpPr>
      <dsp:spPr>
        <a:xfrm>
          <a:off x="4675387" y="1237725"/>
          <a:ext cx="967961" cy="335986"/>
        </a:xfrm>
        <a:custGeom>
          <a:avLst/>
          <a:gdLst/>
          <a:ahLst/>
          <a:cxnLst/>
          <a:rect l="0" t="0" r="0" b="0"/>
          <a:pathLst>
            <a:path>
              <a:moveTo>
                <a:pt x="967961" y="0"/>
              </a:moveTo>
              <a:lnTo>
                <a:pt x="967961" y="167993"/>
              </a:lnTo>
              <a:lnTo>
                <a:pt x="0" y="167993"/>
              </a:lnTo>
              <a:lnTo>
                <a:pt x="0"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EE556-D3C0-42F7-8C47-217E53CE0626}">
      <dsp:nvSpPr>
        <dsp:cNvPr id="0" name=""/>
        <dsp:cNvSpPr/>
      </dsp:nvSpPr>
      <dsp:spPr>
        <a:xfrm>
          <a:off x="2739464" y="1237725"/>
          <a:ext cx="2903884" cy="335986"/>
        </a:xfrm>
        <a:custGeom>
          <a:avLst/>
          <a:gdLst/>
          <a:ahLst/>
          <a:cxnLst/>
          <a:rect l="0" t="0" r="0" b="0"/>
          <a:pathLst>
            <a:path>
              <a:moveTo>
                <a:pt x="2903884" y="0"/>
              </a:moveTo>
              <a:lnTo>
                <a:pt x="2903884" y="167993"/>
              </a:lnTo>
              <a:lnTo>
                <a:pt x="0" y="167993"/>
              </a:lnTo>
              <a:lnTo>
                <a:pt x="0"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AA608-FF90-4428-A87D-C9F8B6BC33BE}">
      <dsp:nvSpPr>
        <dsp:cNvPr id="0" name=""/>
        <dsp:cNvSpPr/>
      </dsp:nvSpPr>
      <dsp:spPr>
        <a:xfrm>
          <a:off x="803541" y="1237725"/>
          <a:ext cx="4839807" cy="335986"/>
        </a:xfrm>
        <a:custGeom>
          <a:avLst/>
          <a:gdLst/>
          <a:ahLst/>
          <a:cxnLst/>
          <a:rect l="0" t="0" r="0" b="0"/>
          <a:pathLst>
            <a:path>
              <a:moveTo>
                <a:pt x="4839807" y="0"/>
              </a:moveTo>
              <a:lnTo>
                <a:pt x="4839807" y="167993"/>
              </a:lnTo>
              <a:lnTo>
                <a:pt x="0" y="167993"/>
              </a:lnTo>
              <a:lnTo>
                <a:pt x="0"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0F1C70-8A30-4DD5-A5C4-9426E2AFC419}">
      <dsp:nvSpPr>
        <dsp:cNvPr id="0" name=""/>
        <dsp:cNvSpPr/>
      </dsp:nvSpPr>
      <dsp:spPr>
        <a:xfrm>
          <a:off x="1899738" y="437757"/>
          <a:ext cx="7487222"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Идейные обличия терроризма</a:t>
          </a:r>
          <a:endParaRPr lang="ru-RU" sz="2400" b="1" kern="1200" dirty="0"/>
        </a:p>
      </dsp:txBody>
      <dsp:txXfrm>
        <a:off x="1899738" y="437757"/>
        <a:ext cx="7487222" cy="799968"/>
      </dsp:txXfrm>
    </dsp:sp>
    <dsp:sp modelId="{04ECF665-BD61-4ACD-884B-2984B12D8DC4}">
      <dsp:nvSpPr>
        <dsp:cNvPr id="0" name=""/>
        <dsp:cNvSpPr/>
      </dsp:nvSpPr>
      <dsp:spPr>
        <a:xfrm>
          <a:off x="3573" y="1573712"/>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Религиозный фанатизм</a:t>
          </a:r>
          <a:endParaRPr lang="ru-RU" sz="2000" b="1" kern="1200" dirty="0"/>
        </a:p>
      </dsp:txBody>
      <dsp:txXfrm>
        <a:off x="3573" y="1573712"/>
        <a:ext cx="1599936" cy="799968"/>
      </dsp:txXfrm>
    </dsp:sp>
    <dsp:sp modelId="{1FA72444-84B5-4AA2-B17B-D23198453C52}">
      <dsp:nvSpPr>
        <dsp:cNvPr id="0" name=""/>
        <dsp:cNvSpPr/>
      </dsp:nvSpPr>
      <dsp:spPr>
        <a:xfrm>
          <a:off x="1939496" y="1573712"/>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Национализм</a:t>
          </a:r>
          <a:endParaRPr lang="ru-RU" sz="2000" b="1" kern="1200" dirty="0"/>
        </a:p>
      </dsp:txBody>
      <dsp:txXfrm>
        <a:off x="1939496" y="1573712"/>
        <a:ext cx="1599936" cy="799968"/>
      </dsp:txXfrm>
    </dsp:sp>
    <dsp:sp modelId="{ABC038D5-124C-4A5D-A573-1E8BF31CB0A5}">
      <dsp:nvSpPr>
        <dsp:cNvPr id="0" name=""/>
        <dsp:cNvSpPr/>
      </dsp:nvSpPr>
      <dsp:spPr>
        <a:xfrm>
          <a:off x="3875419" y="1573712"/>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Анархизм</a:t>
          </a:r>
          <a:endParaRPr lang="ru-RU" sz="2000" b="1" kern="1200" dirty="0"/>
        </a:p>
      </dsp:txBody>
      <dsp:txXfrm>
        <a:off x="3875419" y="1573712"/>
        <a:ext cx="1599936" cy="799968"/>
      </dsp:txXfrm>
    </dsp:sp>
    <dsp:sp modelId="{7FC038E7-052E-4D89-85F2-C54A3EB1DAA6}">
      <dsp:nvSpPr>
        <dsp:cNvPr id="0" name=""/>
        <dsp:cNvSpPr/>
      </dsp:nvSpPr>
      <dsp:spPr>
        <a:xfrm>
          <a:off x="5811342" y="1573712"/>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Фашизм</a:t>
          </a:r>
          <a:endParaRPr lang="ru-RU" sz="2000" b="1" kern="1200" dirty="0"/>
        </a:p>
      </dsp:txBody>
      <dsp:txXfrm>
        <a:off x="5811342" y="1573712"/>
        <a:ext cx="1599936" cy="799968"/>
      </dsp:txXfrm>
    </dsp:sp>
    <dsp:sp modelId="{D371F1B6-40B9-4DD2-94DC-50DA98BF8EE2}">
      <dsp:nvSpPr>
        <dsp:cNvPr id="0" name=""/>
        <dsp:cNvSpPr/>
      </dsp:nvSpPr>
      <dsp:spPr>
        <a:xfrm>
          <a:off x="7747265" y="1573712"/>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Неофашизм</a:t>
          </a:r>
          <a:endParaRPr lang="ru-RU" sz="2000" b="1" kern="1200" dirty="0"/>
        </a:p>
      </dsp:txBody>
      <dsp:txXfrm>
        <a:off x="7747265" y="1573712"/>
        <a:ext cx="1599936" cy="799968"/>
      </dsp:txXfrm>
    </dsp:sp>
    <dsp:sp modelId="{16C82045-5632-45CC-A498-A2F4368CE366}">
      <dsp:nvSpPr>
        <dsp:cNvPr id="0" name=""/>
        <dsp:cNvSpPr/>
      </dsp:nvSpPr>
      <dsp:spPr>
        <a:xfrm>
          <a:off x="9683188" y="1573712"/>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Сепаратизм</a:t>
          </a:r>
          <a:endParaRPr lang="ru-RU" sz="2000" b="1" kern="1200" dirty="0"/>
        </a:p>
      </dsp:txBody>
      <dsp:txXfrm>
        <a:off x="9683188" y="1573712"/>
        <a:ext cx="1599936" cy="799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A600-5829-4192-B3C0-17AC11435498}">
      <dsp:nvSpPr>
        <dsp:cNvPr id="0" name=""/>
        <dsp:cNvSpPr/>
      </dsp:nvSpPr>
      <dsp:spPr>
        <a:xfrm>
          <a:off x="3113532" y="291779"/>
          <a:ext cx="3854142" cy="3854142"/>
        </a:xfrm>
        <a:prstGeom prst="blockArc">
          <a:avLst>
            <a:gd name="adj1" fmla="val 11670855"/>
            <a:gd name="adj2" fmla="val 17189442"/>
            <a:gd name="adj3" fmla="val 452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B93926-AA51-4DB2-9A51-F7BF47C81DB2}">
      <dsp:nvSpPr>
        <dsp:cNvPr id="0" name=""/>
        <dsp:cNvSpPr/>
      </dsp:nvSpPr>
      <dsp:spPr>
        <a:xfrm>
          <a:off x="3005994" y="596538"/>
          <a:ext cx="3854142" cy="3854142"/>
        </a:xfrm>
        <a:prstGeom prst="blockArc">
          <a:avLst>
            <a:gd name="adj1" fmla="val 9438398"/>
            <a:gd name="adj2" fmla="val 12261455"/>
            <a:gd name="adj3" fmla="val 452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8455D-4830-4F46-A416-67EAEC84D564}">
      <dsp:nvSpPr>
        <dsp:cNvPr id="0" name=""/>
        <dsp:cNvSpPr/>
      </dsp:nvSpPr>
      <dsp:spPr>
        <a:xfrm>
          <a:off x="3077072" y="797883"/>
          <a:ext cx="3854142" cy="3854142"/>
        </a:xfrm>
        <a:prstGeom prst="blockArc">
          <a:avLst>
            <a:gd name="adj1" fmla="val 4340941"/>
            <a:gd name="adj2" fmla="val 9828338"/>
            <a:gd name="adj3" fmla="val 452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774AB2-1295-44D4-AAAB-1E7FEC274340}">
      <dsp:nvSpPr>
        <dsp:cNvPr id="0" name=""/>
        <dsp:cNvSpPr/>
      </dsp:nvSpPr>
      <dsp:spPr>
        <a:xfrm>
          <a:off x="4314546" y="831038"/>
          <a:ext cx="3854142" cy="3854142"/>
        </a:xfrm>
        <a:prstGeom prst="blockArc">
          <a:avLst>
            <a:gd name="adj1" fmla="val 858338"/>
            <a:gd name="adj2" fmla="val 6643232"/>
            <a:gd name="adj3" fmla="val 452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C74D6A-7A8A-47F3-A30E-6AD4383E3E91}">
      <dsp:nvSpPr>
        <dsp:cNvPr id="0" name=""/>
        <dsp:cNvSpPr/>
      </dsp:nvSpPr>
      <dsp:spPr>
        <a:xfrm>
          <a:off x="4390351" y="598191"/>
          <a:ext cx="3854142" cy="3854142"/>
        </a:xfrm>
        <a:prstGeom prst="blockArc">
          <a:avLst>
            <a:gd name="adj1" fmla="val 20109585"/>
            <a:gd name="adj2" fmla="val 1305612"/>
            <a:gd name="adj3" fmla="val 452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A4875-A418-459B-A9CD-33A1442CED0E}">
      <dsp:nvSpPr>
        <dsp:cNvPr id="0" name=""/>
        <dsp:cNvSpPr/>
      </dsp:nvSpPr>
      <dsp:spPr>
        <a:xfrm>
          <a:off x="4272115" y="262899"/>
          <a:ext cx="3854142" cy="3854142"/>
        </a:xfrm>
        <a:prstGeom prst="blockArc">
          <a:avLst>
            <a:gd name="adj1" fmla="val 15039204"/>
            <a:gd name="adj2" fmla="val 20759480"/>
            <a:gd name="adj3" fmla="val 4528"/>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108F0-B019-41ED-A5E5-FAC4F3F86D44}">
      <dsp:nvSpPr>
        <dsp:cNvPr id="0" name=""/>
        <dsp:cNvSpPr/>
      </dsp:nvSpPr>
      <dsp:spPr>
        <a:xfrm>
          <a:off x="4224563" y="1191135"/>
          <a:ext cx="2673763" cy="2562784"/>
        </a:xfrm>
        <a:prstGeom prst="ellipse">
          <a:avLst/>
        </a:prstGeom>
        <a:solidFill>
          <a:srgbClr val="C0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baseline="0" dirty="0" smtClean="0">
              <a:solidFill>
                <a:schemeClr val="bg1"/>
              </a:solidFill>
            </a:rPr>
            <a:t>ТЕРРОРИЗМ</a:t>
          </a:r>
          <a:endParaRPr lang="ru-RU" sz="2400" b="1" kern="1200" baseline="0" dirty="0">
            <a:solidFill>
              <a:schemeClr val="bg1"/>
            </a:solidFill>
          </a:endParaRPr>
        </a:p>
      </dsp:txBody>
      <dsp:txXfrm>
        <a:off x="4616127" y="1566446"/>
        <a:ext cx="1890635" cy="1812162"/>
      </dsp:txXfrm>
    </dsp:sp>
    <dsp:sp modelId="{8ACA3874-11B4-4A37-A257-E01B9C0EFE73}">
      <dsp:nvSpPr>
        <dsp:cNvPr id="0" name=""/>
        <dsp:cNvSpPr/>
      </dsp:nvSpPr>
      <dsp:spPr>
        <a:xfrm>
          <a:off x="4037309" y="0"/>
          <a:ext cx="3075854" cy="825767"/>
        </a:xfrm>
        <a:prstGeom prst="ellipse">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политическая</a:t>
          </a:r>
          <a:endParaRPr lang="ru-RU" sz="2000" b="1" kern="1200" dirty="0"/>
        </a:p>
      </dsp:txBody>
      <dsp:txXfrm>
        <a:off x="4487757" y="120931"/>
        <a:ext cx="2174958" cy="583905"/>
      </dsp:txXfrm>
    </dsp:sp>
    <dsp:sp modelId="{09467836-1290-4960-ADE9-0F7C8BA72B3C}">
      <dsp:nvSpPr>
        <dsp:cNvPr id="0" name=""/>
        <dsp:cNvSpPr/>
      </dsp:nvSpPr>
      <dsp:spPr>
        <a:xfrm>
          <a:off x="6539811" y="1283510"/>
          <a:ext cx="2973603" cy="901077"/>
        </a:xfrm>
        <a:prstGeom prst="ellipse">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идеологическая</a:t>
          </a:r>
          <a:endParaRPr lang="ru-RU" sz="2000" b="1" kern="1200" dirty="0"/>
        </a:p>
      </dsp:txBody>
      <dsp:txXfrm>
        <a:off x="6975285" y="1415470"/>
        <a:ext cx="2102655" cy="637157"/>
      </dsp:txXfrm>
    </dsp:sp>
    <dsp:sp modelId="{B367D951-CA42-4679-97CF-3E77FE8AA960}">
      <dsp:nvSpPr>
        <dsp:cNvPr id="0" name=""/>
        <dsp:cNvSpPr/>
      </dsp:nvSpPr>
      <dsp:spPr>
        <a:xfrm>
          <a:off x="6494704" y="2771117"/>
          <a:ext cx="3143904" cy="904761"/>
        </a:xfrm>
        <a:prstGeom prst="ellipse">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t>националистическая</a:t>
          </a:r>
          <a:endParaRPr lang="ru-RU" sz="1800" b="1" kern="1200" dirty="0"/>
        </a:p>
      </dsp:txBody>
      <dsp:txXfrm>
        <a:off x="6955118" y="2903616"/>
        <a:ext cx="2223076" cy="639763"/>
      </dsp:txXfrm>
    </dsp:sp>
    <dsp:sp modelId="{3399FFDE-B192-4CDE-A667-F8F01CFB75E5}">
      <dsp:nvSpPr>
        <dsp:cNvPr id="0" name=""/>
        <dsp:cNvSpPr/>
      </dsp:nvSpPr>
      <dsp:spPr>
        <a:xfrm>
          <a:off x="4165242" y="4070465"/>
          <a:ext cx="2819989" cy="898519"/>
        </a:xfrm>
        <a:prstGeom prst="ellipse">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сепаратистская</a:t>
          </a:r>
          <a:endParaRPr lang="ru-RU" sz="2000" b="1" kern="1200" dirty="0"/>
        </a:p>
      </dsp:txBody>
      <dsp:txXfrm>
        <a:off x="4578220" y="4202050"/>
        <a:ext cx="1994033" cy="635349"/>
      </dsp:txXfrm>
    </dsp:sp>
    <dsp:sp modelId="{C0C48765-0598-4407-A908-537D52D866C6}">
      <dsp:nvSpPr>
        <dsp:cNvPr id="0" name=""/>
        <dsp:cNvSpPr/>
      </dsp:nvSpPr>
      <dsp:spPr>
        <a:xfrm>
          <a:off x="1828991" y="2796241"/>
          <a:ext cx="2732887" cy="907997"/>
        </a:xfrm>
        <a:prstGeom prst="ellipse">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религиозная</a:t>
          </a:r>
          <a:endParaRPr lang="ru-RU" sz="2000" b="1" kern="1200" dirty="0"/>
        </a:p>
      </dsp:txBody>
      <dsp:txXfrm>
        <a:off x="2229213" y="2929214"/>
        <a:ext cx="1932443" cy="642051"/>
      </dsp:txXfrm>
    </dsp:sp>
    <dsp:sp modelId="{A554A2DF-C2C1-4860-9CCB-13EADF2166CA}">
      <dsp:nvSpPr>
        <dsp:cNvPr id="0" name=""/>
        <dsp:cNvSpPr/>
      </dsp:nvSpPr>
      <dsp:spPr>
        <a:xfrm>
          <a:off x="1864686" y="1274934"/>
          <a:ext cx="2705170" cy="943773"/>
        </a:xfrm>
        <a:prstGeom prst="ellipse">
          <a:avLst/>
        </a:prstGeom>
        <a:solidFill>
          <a:schemeClr val="bg1">
            <a:lumMod val="9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t>в форме «партизанской войны»</a:t>
          </a:r>
          <a:endParaRPr lang="ru-RU" sz="1800" b="1" kern="1200" dirty="0"/>
        </a:p>
      </dsp:txBody>
      <dsp:txXfrm>
        <a:off x="2260849" y="1413146"/>
        <a:ext cx="1912844" cy="667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59991-348A-4053-BEAA-A6808DE2993C}">
      <dsp:nvSpPr>
        <dsp:cNvPr id="0" name=""/>
        <dsp:cNvSpPr/>
      </dsp:nvSpPr>
      <dsp:spPr>
        <a:xfrm>
          <a:off x="0" y="4672999"/>
          <a:ext cx="11464120" cy="1210950"/>
        </a:xfrm>
        <a:prstGeom prst="rec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1" kern="1200" dirty="0" smtClean="0"/>
            <a:t>Дестабилизация и разрушение фундаментальных политических, конституционных, экономических или социальных структур страны или международной организации</a:t>
          </a:r>
          <a:endParaRPr lang="ru-RU" sz="2400" b="1" kern="1200" dirty="0"/>
        </a:p>
      </dsp:txBody>
      <dsp:txXfrm>
        <a:off x="0" y="4672999"/>
        <a:ext cx="11464120" cy="1210950"/>
      </dsp:txXfrm>
    </dsp:sp>
    <dsp:sp modelId="{152935B2-C05F-43E7-A5DF-B7679D5425FF}">
      <dsp:nvSpPr>
        <dsp:cNvPr id="0" name=""/>
        <dsp:cNvSpPr/>
      </dsp:nvSpPr>
      <dsp:spPr>
        <a:xfrm rot="10800000">
          <a:off x="0" y="3114241"/>
          <a:ext cx="11464120" cy="1654945"/>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1" kern="1200" dirty="0" smtClean="0"/>
            <a:t>Принуждение органов власти, международных организаций или отдельных должностных лиц к выполнению требований террористов</a:t>
          </a:r>
          <a:endParaRPr lang="ru-RU" sz="2400" b="1" kern="1200" dirty="0"/>
        </a:p>
      </dsp:txBody>
      <dsp:txXfrm rot="10800000">
        <a:off x="0" y="3114241"/>
        <a:ext cx="11464120" cy="1075334"/>
      </dsp:txXfrm>
    </dsp:sp>
    <dsp:sp modelId="{0D58B4B6-79C1-47AF-A8BC-34867FD19F29}">
      <dsp:nvSpPr>
        <dsp:cNvPr id="0" name=""/>
        <dsp:cNvSpPr/>
      </dsp:nvSpPr>
      <dsp:spPr>
        <a:xfrm rot="10800000">
          <a:off x="0" y="1682420"/>
          <a:ext cx="11464120" cy="1491502"/>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b="1" kern="1200" dirty="0" smtClean="0"/>
            <a:t>Устрашение населения</a:t>
          </a:r>
          <a:endParaRPr lang="ru-RU" sz="2400" b="1" kern="1200" dirty="0"/>
        </a:p>
      </dsp:txBody>
      <dsp:txXfrm rot="10800000">
        <a:off x="0" y="1682420"/>
        <a:ext cx="11464120" cy="969133"/>
      </dsp:txXfrm>
    </dsp:sp>
    <dsp:sp modelId="{EFBCAD7E-5BA8-4700-9B16-092DC3110ACE}">
      <dsp:nvSpPr>
        <dsp:cNvPr id="0" name=""/>
        <dsp:cNvSpPr/>
      </dsp:nvSpPr>
      <dsp:spPr>
        <a:xfrm rot="10800000">
          <a:off x="0" y="13413"/>
          <a:ext cx="11464120" cy="1654945"/>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C00000"/>
              </a:solidFill>
            </a:rPr>
            <a:t>Основные цели терроризма</a:t>
          </a:r>
          <a:endParaRPr lang="ru-RU" sz="3600" b="1" kern="1200" dirty="0">
            <a:solidFill>
              <a:srgbClr val="C00000"/>
            </a:solidFill>
          </a:endParaRPr>
        </a:p>
      </dsp:txBody>
      <dsp:txXfrm rot="10800000">
        <a:off x="0" y="13413"/>
        <a:ext cx="11464120" cy="1075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141A1-E3DF-4E66-82F2-DC49A065F692}">
      <dsp:nvSpPr>
        <dsp:cNvPr id="0" name=""/>
        <dsp:cNvSpPr/>
      </dsp:nvSpPr>
      <dsp:spPr>
        <a:xfrm>
          <a:off x="0" y="4582228"/>
          <a:ext cx="11464120" cy="998915"/>
        </a:xfrm>
        <a:prstGeom prst="rec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4.	Федеральный список экстремистских материалов подлежит размещению в </a:t>
          </a:r>
          <a:r>
            <a:rPr lang="ru-RU" sz="1800" b="1" kern="1200" dirty="0" smtClean="0"/>
            <a:t>международной компьютерной сети «Интернет» на сайте федерального органа государственной регистрации</a:t>
          </a:r>
          <a:r>
            <a:rPr lang="ru-RU" sz="1800" kern="1200" dirty="0" smtClean="0"/>
            <a:t>. Указанный список также подлежит опубликованию в средствах массовой информации.</a:t>
          </a:r>
          <a:endParaRPr lang="ru-RU" sz="1800" kern="1200" dirty="0"/>
        </a:p>
      </dsp:txBody>
      <dsp:txXfrm>
        <a:off x="0" y="4582228"/>
        <a:ext cx="11464120" cy="998915"/>
      </dsp:txXfrm>
    </dsp:sp>
    <dsp:sp modelId="{152935B2-C05F-43E7-A5DF-B7679D5425FF}">
      <dsp:nvSpPr>
        <dsp:cNvPr id="0" name=""/>
        <dsp:cNvSpPr/>
      </dsp:nvSpPr>
      <dsp:spPr>
        <a:xfrm rot="10800000">
          <a:off x="0" y="3060879"/>
          <a:ext cx="11464120" cy="1536332"/>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3.	Копия вступившего в законную силу судебного решения о признании информационных материалов экстремистскими в течение 3 дней направляется в </a:t>
          </a:r>
          <a:r>
            <a:rPr lang="ru-RU" sz="1800" b="1" kern="1200" dirty="0" smtClean="0"/>
            <a:t>федеральный орган государственной регистрации</a:t>
          </a:r>
          <a:r>
            <a:rPr lang="ru-RU" sz="1800" kern="1200" dirty="0" smtClean="0"/>
            <a:t>, который в течение 30 дней должен </a:t>
          </a:r>
          <a:r>
            <a:rPr lang="ru-RU" sz="1800" b="1" kern="1200" dirty="0" smtClean="0"/>
            <a:t>внести в федеральный список экстремистских материалов</a:t>
          </a:r>
          <a:r>
            <a:rPr lang="ru-RU" sz="1800" kern="1200" dirty="0" smtClean="0"/>
            <a:t>.</a:t>
          </a:r>
          <a:endParaRPr lang="ru-RU" sz="1800" kern="1200" dirty="0"/>
        </a:p>
      </dsp:txBody>
      <dsp:txXfrm rot="10800000">
        <a:off x="0" y="3060879"/>
        <a:ext cx="11464120" cy="998262"/>
      </dsp:txXfrm>
    </dsp:sp>
    <dsp:sp modelId="{0D58B4B6-79C1-47AF-A8BC-34867FD19F29}">
      <dsp:nvSpPr>
        <dsp:cNvPr id="0" name=""/>
        <dsp:cNvSpPr/>
      </dsp:nvSpPr>
      <dsp:spPr>
        <a:xfrm rot="10800000">
          <a:off x="0" y="2002704"/>
          <a:ext cx="11464120" cy="1101734"/>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2.	Одновременно с решением о признании информационных материалов экстремистскими, суд принимает решение об </a:t>
          </a:r>
          <a:r>
            <a:rPr lang="ru-RU" sz="1800" b="1" kern="1200" dirty="0" smtClean="0"/>
            <a:t>их конфискации</a:t>
          </a:r>
          <a:r>
            <a:rPr lang="ru-RU" sz="1800" kern="1200" dirty="0" smtClean="0"/>
            <a:t>.</a:t>
          </a:r>
          <a:endParaRPr lang="ru-RU" sz="1800" kern="1200" dirty="0"/>
        </a:p>
      </dsp:txBody>
      <dsp:txXfrm rot="10800000">
        <a:off x="0" y="2002704"/>
        <a:ext cx="11464120" cy="715874"/>
      </dsp:txXfrm>
    </dsp:sp>
    <dsp:sp modelId="{EFBCAD7E-5BA8-4700-9B16-092DC3110ACE}">
      <dsp:nvSpPr>
        <dsp:cNvPr id="0" name=""/>
        <dsp:cNvSpPr/>
      </dsp:nvSpPr>
      <dsp:spPr>
        <a:xfrm rot="10800000">
          <a:off x="0" y="109671"/>
          <a:ext cx="11464120" cy="1988321"/>
        </a:xfrm>
        <a:prstGeom prst="upArrowCallou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1.	</a:t>
          </a:r>
          <a:r>
            <a:rPr lang="ru-RU" sz="1800" kern="1200" dirty="0" smtClean="0"/>
            <a:t>Информационные материалы признаются экстремистскими </a:t>
          </a:r>
          <a:r>
            <a:rPr lang="ru-RU" sz="1800" b="1" kern="1200" dirty="0" smtClean="0"/>
            <a:t>федеральным судом по месту </a:t>
          </a:r>
          <a:r>
            <a:rPr lang="ru-RU" sz="1800" b="0" kern="1200" dirty="0" smtClean="0"/>
            <a:t>их обнаружения</a:t>
          </a:r>
          <a:r>
            <a:rPr lang="ru-RU" sz="1800" kern="1200" dirty="0" smtClean="0"/>
            <a:t>, распространения или нахождения организации, осуществившей производство таких материалов, </a:t>
          </a:r>
          <a:r>
            <a:rPr lang="ru-RU" sz="1800" b="1" kern="1200" dirty="0" smtClean="0"/>
            <a:t>на основании представления прокурора </a:t>
          </a:r>
          <a:r>
            <a:rPr lang="ru-RU" sz="1800" kern="1200" dirty="0" smtClean="0"/>
            <a:t>или </a:t>
          </a:r>
          <a:r>
            <a:rPr lang="ru-RU" sz="1800" b="1" kern="1200" dirty="0" smtClean="0"/>
            <a:t>при производстве по соответствующему делу </a:t>
          </a:r>
          <a:r>
            <a:rPr lang="ru-RU" sz="1800" kern="1200" dirty="0" smtClean="0"/>
            <a:t>об административном правонарушении, гражданскому или уголовному делу.</a:t>
          </a:r>
          <a:endParaRPr lang="ru-RU" sz="1800" kern="1200" dirty="0"/>
        </a:p>
      </dsp:txBody>
      <dsp:txXfrm rot="10800000">
        <a:off x="0" y="109671"/>
        <a:ext cx="11464120" cy="1291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427CE-FA27-4C61-B19E-C6AF1E7DDB74}">
      <dsp:nvSpPr>
        <dsp:cNvPr id="0" name=""/>
        <dsp:cNvSpPr/>
      </dsp:nvSpPr>
      <dsp:spPr>
        <a:xfrm>
          <a:off x="5643349" y="1162663"/>
          <a:ext cx="4839807" cy="335986"/>
        </a:xfrm>
        <a:custGeom>
          <a:avLst/>
          <a:gdLst/>
          <a:ahLst/>
          <a:cxnLst/>
          <a:rect l="0" t="0" r="0" b="0"/>
          <a:pathLst>
            <a:path>
              <a:moveTo>
                <a:pt x="0" y="0"/>
              </a:moveTo>
              <a:lnTo>
                <a:pt x="0" y="167993"/>
              </a:lnTo>
              <a:lnTo>
                <a:pt x="4839807" y="167993"/>
              </a:lnTo>
              <a:lnTo>
                <a:pt x="4839807"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82665-D211-4632-A1B6-4F28D183B725}">
      <dsp:nvSpPr>
        <dsp:cNvPr id="0" name=""/>
        <dsp:cNvSpPr/>
      </dsp:nvSpPr>
      <dsp:spPr>
        <a:xfrm>
          <a:off x="5643349" y="1162663"/>
          <a:ext cx="2903884" cy="335986"/>
        </a:xfrm>
        <a:custGeom>
          <a:avLst/>
          <a:gdLst/>
          <a:ahLst/>
          <a:cxnLst/>
          <a:rect l="0" t="0" r="0" b="0"/>
          <a:pathLst>
            <a:path>
              <a:moveTo>
                <a:pt x="0" y="0"/>
              </a:moveTo>
              <a:lnTo>
                <a:pt x="0" y="167993"/>
              </a:lnTo>
              <a:lnTo>
                <a:pt x="2903884" y="167993"/>
              </a:lnTo>
              <a:lnTo>
                <a:pt x="2903884"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9A92C7-6998-4A3D-B80E-3CB512BBFD27}">
      <dsp:nvSpPr>
        <dsp:cNvPr id="0" name=""/>
        <dsp:cNvSpPr/>
      </dsp:nvSpPr>
      <dsp:spPr>
        <a:xfrm>
          <a:off x="5643349" y="1162663"/>
          <a:ext cx="967961" cy="335986"/>
        </a:xfrm>
        <a:custGeom>
          <a:avLst/>
          <a:gdLst/>
          <a:ahLst/>
          <a:cxnLst/>
          <a:rect l="0" t="0" r="0" b="0"/>
          <a:pathLst>
            <a:path>
              <a:moveTo>
                <a:pt x="0" y="0"/>
              </a:moveTo>
              <a:lnTo>
                <a:pt x="0" y="167993"/>
              </a:lnTo>
              <a:lnTo>
                <a:pt x="967961" y="167993"/>
              </a:lnTo>
              <a:lnTo>
                <a:pt x="967961"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B8FA4A-954B-4504-87C9-D691E93C2F50}">
      <dsp:nvSpPr>
        <dsp:cNvPr id="0" name=""/>
        <dsp:cNvSpPr/>
      </dsp:nvSpPr>
      <dsp:spPr>
        <a:xfrm>
          <a:off x="4675387" y="1162663"/>
          <a:ext cx="967961" cy="335986"/>
        </a:xfrm>
        <a:custGeom>
          <a:avLst/>
          <a:gdLst/>
          <a:ahLst/>
          <a:cxnLst/>
          <a:rect l="0" t="0" r="0" b="0"/>
          <a:pathLst>
            <a:path>
              <a:moveTo>
                <a:pt x="967961" y="0"/>
              </a:moveTo>
              <a:lnTo>
                <a:pt x="967961" y="167993"/>
              </a:lnTo>
              <a:lnTo>
                <a:pt x="0" y="167993"/>
              </a:lnTo>
              <a:lnTo>
                <a:pt x="0"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EE556-D3C0-42F7-8C47-217E53CE0626}">
      <dsp:nvSpPr>
        <dsp:cNvPr id="0" name=""/>
        <dsp:cNvSpPr/>
      </dsp:nvSpPr>
      <dsp:spPr>
        <a:xfrm>
          <a:off x="2739464" y="1162663"/>
          <a:ext cx="2903884" cy="335986"/>
        </a:xfrm>
        <a:custGeom>
          <a:avLst/>
          <a:gdLst/>
          <a:ahLst/>
          <a:cxnLst/>
          <a:rect l="0" t="0" r="0" b="0"/>
          <a:pathLst>
            <a:path>
              <a:moveTo>
                <a:pt x="2903884" y="0"/>
              </a:moveTo>
              <a:lnTo>
                <a:pt x="2903884" y="167993"/>
              </a:lnTo>
              <a:lnTo>
                <a:pt x="0" y="167993"/>
              </a:lnTo>
              <a:lnTo>
                <a:pt x="0"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AA608-FF90-4428-A87D-C9F8B6BC33BE}">
      <dsp:nvSpPr>
        <dsp:cNvPr id="0" name=""/>
        <dsp:cNvSpPr/>
      </dsp:nvSpPr>
      <dsp:spPr>
        <a:xfrm>
          <a:off x="803541" y="1162663"/>
          <a:ext cx="4839807" cy="335986"/>
        </a:xfrm>
        <a:custGeom>
          <a:avLst/>
          <a:gdLst/>
          <a:ahLst/>
          <a:cxnLst/>
          <a:rect l="0" t="0" r="0" b="0"/>
          <a:pathLst>
            <a:path>
              <a:moveTo>
                <a:pt x="4839807" y="0"/>
              </a:moveTo>
              <a:lnTo>
                <a:pt x="4839807" y="167993"/>
              </a:lnTo>
              <a:lnTo>
                <a:pt x="0" y="167993"/>
              </a:lnTo>
              <a:lnTo>
                <a:pt x="0" y="33598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0F1C70-8A30-4DD5-A5C4-9426E2AFC419}">
      <dsp:nvSpPr>
        <dsp:cNvPr id="0" name=""/>
        <dsp:cNvSpPr/>
      </dsp:nvSpPr>
      <dsp:spPr>
        <a:xfrm>
          <a:off x="1899738" y="362694"/>
          <a:ext cx="7487222"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Способы использования сети «Интернет» террористическими организациями</a:t>
          </a:r>
          <a:endParaRPr lang="ru-RU" sz="2400" b="1" kern="1200" dirty="0"/>
        </a:p>
      </dsp:txBody>
      <dsp:txXfrm>
        <a:off x="1899738" y="362694"/>
        <a:ext cx="7487222" cy="799968"/>
      </dsp:txXfrm>
    </dsp:sp>
    <dsp:sp modelId="{04ECF665-BD61-4ACD-884B-2984B12D8DC4}">
      <dsp:nvSpPr>
        <dsp:cNvPr id="0" name=""/>
        <dsp:cNvSpPr/>
      </dsp:nvSpPr>
      <dsp:spPr>
        <a:xfrm>
          <a:off x="3573" y="1498649"/>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Психологическая война</a:t>
          </a:r>
          <a:endParaRPr lang="ru-RU" sz="1600" b="1" kern="1200" dirty="0"/>
        </a:p>
      </dsp:txBody>
      <dsp:txXfrm>
        <a:off x="3573" y="1498649"/>
        <a:ext cx="1599936" cy="799968"/>
      </dsp:txXfrm>
    </dsp:sp>
    <dsp:sp modelId="{1FA72444-84B5-4AA2-B17B-D23198453C52}">
      <dsp:nvSpPr>
        <dsp:cNvPr id="0" name=""/>
        <dsp:cNvSpPr/>
      </dsp:nvSpPr>
      <dsp:spPr>
        <a:xfrm>
          <a:off x="1939496" y="1498649"/>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Вербовка и мобилизация</a:t>
          </a:r>
          <a:endParaRPr lang="ru-RU" sz="1600" b="1" kern="1200" dirty="0"/>
        </a:p>
      </dsp:txBody>
      <dsp:txXfrm>
        <a:off x="1939496" y="1498649"/>
        <a:ext cx="1599936" cy="799968"/>
      </dsp:txXfrm>
    </dsp:sp>
    <dsp:sp modelId="{ABC038D5-124C-4A5D-A573-1E8BF31CB0A5}">
      <dsp:nvSpPr>
        <dsp:cNvPr id="0" name=""/>
        <dsp:cNvSpPr/>
      </dsp:nvSpPr>
      <dsp:spPr>
        <a:xfrm>
          <a:off x="3875419" y="1498649"/>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Сбор средств</a:t>
          </a:r>
          <a:endParaRPr lang="ru-RU" sz="1600" b="1" kern="1200" dirty="0"/>
        </a:p>
      </dsp:txBody>
      <dsp:txXfrm>
        <a:off x="3875419" y="1498649"/>
        <a:ext cx="1599936" cy="799968"/>
      </dsp:txXfrm>
    </dsp:sp>
    <dsp:sp modelId="{7FC038E7-052E-4D89-85F2-C54A3EB1DAA6}">
      <dsp:nvSpPr>
        <dsp:cNvPr id="0" name=""/>
        <dsp:cNvSpPr/>
      </dsp:nvSpPr>
      <dsp:spPr>
        <a:xfrm>
          <a:off x="5811342" y="1498649"/>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Связь и управление</a:t>
          </a:r>
          <a:endParaRPr lang="ru-RU" sz="1600" b="1" kern="1200" dirty="0"/>
        </a:p>
      </dsp:txBody>
      <dsp:txXfrm>
        <a:off x="5811342" y="1498649"/>
        <a:ext cx="1599936" cy="799968"/>
      </dsp:txXfrm>
    </dsp:sp>
    <dsp:sp modelId="{D371F1B6-40B9-4DD2-94DC-50DA98BF8EE2}">
      <dsp:nvSpPr>
        <dsp:cNvPr id="0" name=""/>
        <dsp:cNvSpPr/>
      </dsp:nvSpPr>
      <dsp:spPr>
        <a:xfrm>
          <a:off x="7747265" y="1498649"/>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Сбор и распространение информации</a:t>
          </a:r>
          <a:endParaRPr lang="ru-RU" sz="1600" b="1" kern="1200" dirty="0"/>
        </a:p>
      </dsp:txBody>
      <dsp:txXfrm>
        <a:off x="7747265" y="1498649"/>
        <a:ext cx="1599936" cy="799968"/>
      </dsp:txXfrm>
    </dsp:sp>
    <dsp:sp modelId="{16C82045-5632-45CC-A498-A2F4368CE366}">
      <dsp:nvSpPr>
        <dsp:cNvPr id="0" name=""/>
        <dsp:cNvSpPr/>
      </dsp:nvSpPr>
      <dsp:spPr>
        <a:xfrm>
          <a:off x="9683188" y="1498649"/>
          <a:ext cx="1599936" cy="7999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Реклама и пропаганда</a:t>
          </a:r>
          <a:endParaRPr lang="ru-RU" sz="1600" b="1" kern="1200" dirty="0"/>
        </a:p>
      </dsp:txBody>
      <dsp:txXfrm>
        <a:off x="9683188" y="1498649"/>
        <a:ext cx="1599936" cy="7999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7D2F3D5-FC6D-4BAD-8FD0-CBFB83D68AE6}" type="datetime1">
              <a:rPr lang="ru-RU" smtClean="0"/>
              <a:t>03.09.2021</a:t>
            </a:fld>
            <a:endParaRPr lang="ru-RU" dirty="0"/>
          </a:p>
        </p:txBody>
      </p:sp>
      <p:sp>
        <p:nvSpPr>
          <p:cNvPr id="4" name="Нижний колонтитул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FB893-0FFF-4C7C-B648-8CDDC0CCCD58}" type="datetime1">
              <a:rPr lang="ru-RU" smtClean="0"/>
              <a:pPr/>
              <a:t>03.09.2021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a:t>
            </a:fld>
            <a:endParaRPr lang="ru-RU" dirty="0"/>
          </a:p>
        </p:txBody>
      </p:sp>
    </p:spTree>
    <p:extLst>
      <p:ext uri="{BB962C8B-B14F-4D97-AF65-F5344CB8AC3E}">
        <p14:creationId xmlns:p14="http://schemas.microsoft.com/office/powerpoint/2010/main" val="52287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59</a:t>
            </a:fld>
            <a:endParaRPr lang="ru-RU" dirty="0"/>
          </a:p>
        </p:txBody>
      </p:sp>
    </p:spTree>
    <p:extLst>
      <p:ext uri="{BB962C8B-B14F-4D97-AF65-F5344CB8AC3E}">
        <p14:creationId xmlns:p14="http://schemas.microsoft.com/office/powerpoint/2010/main" val="35470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64936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94253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8089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21268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6373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714538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618888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26681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40770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842204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781328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12407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976948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922121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20532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880003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43210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2241131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419084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62761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678317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751651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198507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079644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11539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95146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994738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959903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2886830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653528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708303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4122590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263481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788726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59608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406105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716757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757918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618246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054118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959149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4224581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2879847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015573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44604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143157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461272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81981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231604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4034219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906662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380745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627619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595614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8104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6730910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673674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217660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327373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4605440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38216648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21255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368350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826446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62067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6941180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780915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3160981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8835900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899113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200" b="1" spc="-300" dirty="0"/>
            </a:lvl1pPr>
          </a:lstStyle>
          <a:p>
            <a:pPr lvl="0" algn="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ru-RU" noProof="0" smtClean="0"/>
              <a:t>Образец подзаголовка</a:t>
            </a:r>
            <a:endParaRPr lang="ru-RU" noProof="0" dirty="0"/>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Tree>
    <p:extLst>
      <p:ext uri="{BB962C8B-B14F-4D97-AF65-F5344CB8AC3E}">
        <p14:creationId xmlns:p14="http://schemas.microsoft.com/office/powerpoint/2010/main" val="128585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80000"/>
              </a:lnSpc>
              <a:defRPr lang="en-ZA" sz="4200" b="1" spc="-300" dirty="0"/>
            </a:lvl1pPr>
          </a:lstStyle>
          <a:p>
            <a:pPr lvl="0" algn="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930527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a:t>
            </a:r>
            <a:br>
              <a:rPr lang="ru-RU" noProof="0" dirty="0"/>
            </a:br>
            <a:r>
              <a:rPr lang="ru-RU" noProof="0" dirty="0"/>
              <a:t>свое фото</a:t>
            </a:r>
          </a:p>
        </p:txBody>
      </p:sp>
      <p:sp>
        <p:nvSpPr>
          <p:cNvPr id="3" name="Заголовок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70000"/>
              </a:lnSpc>
              <a:defRPr sz="4200" b="1" spc="-300">
                <a:solidFill>
                  <a:schemeClr val="tx1">
                    <a:lumMod val="75000"/>
                    <a:lumOff val="25000"/>
                  </a:schemeClr>
                </a:solidFill>
                <a:latin typeface="+mj-lt"/>
              </a:defRPr>
            </a:lvl1pPr>
          </a:lstStyle>
          <a:p>
            <a:pPr rtl="0"/>
            <a:r>
              <a:rPr lang="ru-RU" noProof="0" dirty="0"/>
              <a:t>Щелкните, чтобы изменить разделитель разделов</a:t>
            </a:r>
          </a:p>
        </p:txBody>
      </p:sp>
      <p:sp>
        <p:nvSpPr>
          <p:cNvPr id="7" name="Подзаголовок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ru-RU" noProof="0" dirty="0"/>
              <a:t>Образец подзаголовка</a:t>
            </a:r>
          </a:p>
        </p:txBody>
      </p:sp>
      <p:sp>
        <p:nvSpPr>
          <p:cNvPr id="4" name="Нижний колонтитул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rtlCol="0"/>
          <a:lstStyle/>
          <a:p>
            <a:r>
              <a:rPr lang="ru-RU" dirty="0">
                <a:solidFill>
                  <a:prstClr val="black">
                    <a:lumMod val="75000"/>
                    <a:lumOff val="25000"/>
                  </a:prstClr>
                </a:solidFill>
              </a:rPr>
              <a:t>Добавить нижний колонтитул</a:t>
            </a: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9779283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4200"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21383059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200"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8" name="Прямоугольник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FFFF"/>
              </a:solidFill>
            </a:endParaRPr>
          </a:p>
        </p:txBody>
      </p:sp>
    </p:spTree>
    <p:extLst>
      <p:ext uri="{BB962C8B-B14F-4D97-AF65-F5344CB8AC3E}">
        <p14:creationId xmlns:p14="http://schemas.microsoft.com/office/powerpoint/2010/main" val="17509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353112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5" name="Заголовок 4">
            <a:extLst>
              <a:ext uri="{FF2B5EF4-FFF2-40B4-BE49-F238E27FC236}">
                <a16:creationId xmlns:a16="http://schemas.microsoft.com/office/drawing/2014/main" xmlns="" id="{7F8E7C83-06D7-4C5B-85B7-0E5713B4FAB3}"/>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6199455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lnSpc>
                <a:spcPct val="60000"/>
              </a:lnSpc>
              <a:defRPr lang="en-ZA" sz="4200"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4" name="Прямоугольник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13" name="Прямоугольник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8" name="Прямоугольник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5" name="Номер слайда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2689673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882799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r>
              <a:rPr lang="ru-RU" dirty="0">
                <a:solidFill>
                  <a:prstClr val="black">
                    <a:lumMod val="75000"/>
                    <a:lumOff val="25000"/>
                  </a:prstClr>
                </a:solidFill>
              </a:rPr>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775770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23787952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160066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4" name="Номер слайда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Tree>
    <p:extLst>
      <p:ext uri="{BB962C8B-B14F-4D97-AF65-F5344CB8AC3E}">
        <p14:creationId xmlns:p14="http://schemas.microsoft.com/office/powerpoint/2010/main" val="13475221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r>
              <a:rPr lang="ru-RU" dirty="0">
                <a:solidFill>
                  <a:prstClr val="black">
                    <a:lumMod val="75000"/>
                    <a:lumOff val="25000"/>
                  </a:prstClr>
                </a:solidFill>
              </a:rPr>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rtlCol="0"/>
          <a:lstStyle/>
          <a:p>
            <a:fld id="{19B51A1E-902D-48AF-9020-955120F399B6}" type="slidenum">
              <a:rPr lang="ru-RU" smtClean="0">
                <a:solidFill>
                  <a:srgbClr val="FFFFFF"/>
                </a:solidFill>
              </a:rPr>
              <a:pPr/>
              <a:t>‹#›</a:t>
            </a:fld>
            <a:endParaRPr lang="ru-RU" dirty="0">
              <a:solidFill>
                <a:srgbClr val="FFFFFF"/>
              </a:solidFill>
            </a:endParaRPr>
          </a:p>
        </p:txBody>
      </p:sp>
      <p:sp>
        <p:nvSpPr>
          <p:cNvPr id="4" name="Заголовок 3">
            <a:extLst>
              <a:ext uri="{FF2B5EF4-FFF2-40B4-BE49-F238E27FC236}">
                <a16:creationId xmlns:a16="http://schemas.microsoft.com/office/drawing/2014/main" xmlns=""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18741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ru-RU" noProof="0" smtClean="0"/>
              <a:pPr/>
              <a:t>‹#›</a:t>
            </a:fld>
            <a:endParaRPr lang="ru-RU" noProof="0" dirty="0"/>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ru-RU" sz="2500" b="1" i="0" spc="-100" noProof="0" dirty="0">
                <a:solidFill>
                  <a:schemeClr val="accent1"/>
                </a:solidFill>
                <a:latin typeface="+mj-lt"/>
              </a:rPr>
              <a:t>TREY</a:t>
            </a:r>
            <a:r>
              <a:rPr lang="ru-RU" sz="1600" b="1" i="0" spc="-100" noProof="0" dirty="0">
                <a:solidFill>
                  <a:schemeClr val="accent1"/>
                </a:solidFill>
                <a:latin typeface="+mj-lt"/>
              </a:rPr>
              <a:t> </a:t>
            </a:r>
            <a:r>
              <a:rPr lang="ru-RU" sz="1600" b="1" i="0" spc="-100" baseline="0" noProof="0" dirty="0">
                <a:solidFill>
                  <a:schemeClr val="accent1"/>
                </a:solidFill>
                <a:latin typeface="+mj-lt"/>
              </a:rPr>
              <a:t/>
            </a:r>
            <a:br>
              <a:rPr lang="ru-RU" sz="1600" b="1" i="0" spc="-100" baseline="0" noProof="0" dirty="0">
                <a:solidFill>
                  <a:schemeClr val="accent1"/>
                </a:solidFill>
                <a:latin typeface="+mj-lt"/>
              </a:rPr>
            </a:br>
            <a:r>
              <a:rPr lang="ru-RU" sz="1200" b="0" i="0" spc="140" noProof="0" dirty="0" err="1">
                <a:solidFill>
                  <a:schemeClr val="tx1">
                    <a:lumMod val="75000"/>
                    <a:lumOff val="25000"/>
                  </a:schemeClr>
                </a:solidFill>
                <a:latin typeface="+mj-lt"/>
              </a:rPr>
              <a:t>research</a:t>
            </a:r>
            <a:endParaRPr lang="ru-RU" sz="1200" b="0" i="0" spc="140" noProof="0" dirty="0">
              <a:solidFill>
                <a:schemeClr val="tx1">
                  <a:lumMod val="75000"/>
                  <a:lumOff val="25000"/>
                </a:schemeClr>
              </a:solidFill>
              <a:latin typeface="+mj-lt"/>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907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83109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240094"/>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24343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87737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8" name="Прямоугольник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31" name="Полилиния: Фигура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ru-RU" dirty="0">
                <a:solidFill>
                  <a:prstClr val="black">
                    <a:lumMod val="75000"/>
                    <a:lumOff val="25000"/>
                  </a:prstClr>
                </a:solidFill>
              </a:rPr>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ru-RU" smtClean="0">
                <a:solidFill>
                  <a:srgbClr val="FFFFFF"/>
                </a:solidFill>
              </a:rPr>
              <a:pPr/>
              <a:t>‹#›</a:t>
            </a:fld>
            <a:endParaRPr lang="ru-RU" dirty="0">
              <a:solidFill>
                <a:srgbClr val="FFFFFF"/>
              </a:solidFill>
            </a:endParaRPr>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ru-RU" sz="2500" b="1" spc="-100" dirty="0">
                <a:solidFill>
                  <a:srgbClr val="25C6E3"/>
                </a:solidFill>
                <a:latin typeface="Corbel"/>
              </a:rPr>
              <a:t>TREY</a:t>
            </a:r>
            <a:r>
              <a:rPr lang="ru-RU" sz="1600" b="1" spc="-100" dirty="0">
                <a:solidFill>
                  <a:srgbClr val="25C6E3"/>
                </a:solidFill>
                <a:latin typeface="Corbel"/>
              </a:rPr>
              <a:t> </a:t>
            </a:r>
            <a:br>
              <a:rPr lang="ru-RU" sz="1600" b="1" spc="-100" dirty="0">
                <a:solidFill>
                  <a:srgbClr val="25C6E3"/>
                </a:solidFill>
                <a:latin typeface="Corbel"/>
              </a:rPr>
            </a:br>
            <a:r>
              <a:rPr lang="ru-RU" sz="1200" spc="140" dirty="0" err="1">
                <a:solidFill>
                  <a:prstClr val="black">
                    <a:lumMod val="75000"/>
                    <a:lumOff val="25000"/>
                  </a:prstClr>
                </a:solidFill>
                <a:latin typeface="Corbel"/>
              </a:rPr>
              <a:t>research</a:t>
            </a:r>
            <a:endParaRPr lang="ru-RU" sz="1200" spc="140" dirty="0">
              <a:solidFill>
                <a:prstClr val="black">
                  <a:lumMod val="75000"/>
                  <a:lumOff val="25000"/>
                </a:prstClr>
              </a:solidFill>
              <a:latin typeface="Corbel"/>
            </a:endParaRPr>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sp>
        <p:nvSpPr>
          <p:cNvPr id="29" name="Прямоугольник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FF"/>
              </a:solidFill>
            </a:endParaRPr>
          </a:p>
        </p:txBody>
      </p:sp>
      <p:cxnSp>
        <p:nvCxnSpPr>
          <p:cNvPr id="18" name="Прямая соединительная линия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35589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3596" b="359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ctrTitle"/>
          </p:nvPr>
        </p:nvSpPr>
        <p:spPr>
          <a:xfrm>
            <a:off x="3200400" y="2811053"/>
            <a:ext cx="8991600" cy="1952016"/>
          </a:xfrm>
        </p:spPr>
        <p:txBody>
          <a:bodyPr/>
          <a:lstStyle/>
          <a:p>
            <a:r>
              <a:rPr lang="ru-RU" dirty="0" smtClean="0"/>
              <a:t>Тема. Участие и содействие экстремизму и терроризму: ответственность по законодательству Российской Федерации</a:t>
            </a:r>
            <a:endParaRPr lang="ru-RU" dirty="0"/>
          </a:p>
        </p:txBody>
      </p:sp>
      <p:sp>
        <p:nvSpPr>
          <p:cNvPr id="8" name="Подзаголовок 7"/>
          <p:cNvSpPr>
            <a:spLocks noGrp="1"/>
          </p:cNvSpPr>
          <p:nvPr>
            <p:ph type="subTitle" idx="1"/>
          </p:nvPr>
        </p:nvSpPr>
        <p:spPr>
          <a:xfrm>
            <a:off x="3241343" y="4770722"/>
            <a:ext cx="6580188" cy="580921"/>
          </a:xfrm>
        </p:spPr>
        <p:txBody>
          <a:bodyPr/>
          <a:lstStyle/>
          <a:p>
            <a:endParaRPr lang="ru-RU" dirty="0"/>
          </a:p>
        </p:txBody>
      </p:sp>
      <p:sp>
        <p:nvSpPr>
          <p:cNvPr id="5" name="Нижний колонтитул 4"/>
          <p:cNvSpPr>
            <a:spLocks noGrp="1"/>
          </p:cNvSpPr>
          <p:nvPr>
            <p:ph type="ftr" sz="quarter" idx="4294967295"/>
          </p:nvPr>
        </p:nvSpPr>
        <p:spPr>
          <a:xfrm>
            <a:off x="0" y="6440488"/>
            <a:ext cx="5664200" cy="293687"/>
          </a:xfrm>
        </p:spPr>
        <p:txBody>
          <a:bodyPr/>
          <a:lstStyle/>
          <a:p>
            <a:pPr rtl="0"/>
            <a:r>
              <a:rPr lang="ru-RU" noProof="0" smtClean="0"/>
              <a:t>Добавить нижний колонтитул</a:t>
            </a:r>
            <a:endParaRPr lang="ru-RU" noProof="0" dirty="0"/>
          </a:p>
        </p:txBody>
      </p:sp>
      <p:sp>
        <p:nvSpPr>
          <p:cNvPr id="6" name="Номер слайда 5"/>
          <p:cNvSpPr>
            <a:spLocks noGrp="1"/>
          </p:cNvSpPr>
          <p:nvPr>
            <p:ph type="sldNum" sz="quarter" idx="4294967295"/>
          </p:nvPr>
        </p:nvSpPr>
        <p:spPr>
          <a:xfrm>
            <a:off x="11760200" y="6370638"/>
            <a:ext cx="431800" cy="433387"/>
          </a:xfrm>
        </p:spPr>
        <p:txBody>
          <a:bodyPr/>
          <a:lstStyle/>
          <a:p>
            <a:pPr rtl="0"/>
            <a:fld id="{19B51A1E-902D-48AF-9020-955120F399B6}" type="slidenum">
              <a:rPr lang="ru-RU" noProof="0" smtClean="0"/>
              <a:pPr rtl="0"/>
              <a:t>1</a:t>
            </a:fld>
            <a:endParaRPr lang="ru-RU" noProof="0" dirty="0"/>
          </a:p>
        </p:txBody>
      </p:sp>
    </p:spTree>
    <p:extLst>
      <p:ext uri="{BB962C8B-B14F-4D97-AF65-F5344CB8AC3E}">
        <p14:creationId xmlns:p14="http://schemas.microsoft.com/office/powerpoint/2010/main" val="880477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6549" y="172692"/>
            <a:ext cx="11328000" cy="605230"/>
          </a:xfrm>
          <a:solidFill>
            <a:schemeClr val="bg1">
              <a:lumMod val="95000"/>
            </a:schemeClr>
          </a:solidFill>
          <a:ln>
            <a:noFill/>
          </a:ln>
        </p:spPr>
        <p:txBody>
          <a:bodyPr/>
          <a:lstStyle/>
          <a:p>
            <a:pPr algn="ctr"/>
            <a:r>
              <a:rPr lang="ru-RU" dirty="0" smtClean="0"/>
              <a:t>Виды экстремистской деятельности</a:t>
            </a:r>
            <a:endParaRPr lang="ru-RU" dirty="0"/>
          </a:p>
        </p:txBody>
      </p:sp>
      <p:sp>
        <p:nvSpPr>
          <p:cNvPr id="6" name="Текст 5"/>
          <p:cNvSpPr>
            <a:spLocks noGrp="1"/>
          </p:cNvSpPr>
          <p:nvPr>
            <p:ph type="body" sz="quarter" idx="32"/>
          </p:nvPr>
        </p:nvSpPr>
        <p:spPr>
          <a:xfrm>
            <a:off x="430792" y="873456"/>
            <a:ext cx="11339513" cy="491956"/>
          </a:xfrm>
          <a:solidFill>
            <a:schemeClr val="bg1"/>
          </a:solidFill>
          <a:ln>
            <a:noFill/>
          </a:ln>
        </p:spPr>
        <p:txBody>
          <a:bodyPr anchor="ctr"/>
          <a:lstStyle/>
          <a:p>
            <a:pPr algn="ctr"/>
            <a:r>
              <a:rPr lang="ru-RU" dirty="0" smtClean="0"/>
              <a:t>статья </a:t>
            </a:r>
            <a:r>
              <a:rPr lang="ru-RU" dirty="0"/>
              <a:t>1 Федерального закона от 25 июля 2002 г. № 114-ФЗ «О противодействии экстремистской деятельности» </a:t>
            </a:r>
            <a:endParaRPr lang="ru-RU" i="1" dirty="0">
              <a:solidFill>
                <a:schemeClr val="tx1"/>
              </a:solidFill>
            </a:endParaRP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10</a:t>
            </a:fld>
            <a:endParaRPr lang="ru-RU" dirty="0">
              <a:solidFill>
                <a:srgbClr val="FFFFFF"/>
              </a:solidFill>
            </a:endParaRPr>
          </a:p>
        </p:txBody>
      </p:sp>
      <p:sp>
        <p:nvSpPr>
          <p:cNvPr id="7" name="Прямоугольник 6"/>
          <p:cNvSpPr/>
          <p:nvPr/>
        </p:nvSpPr>
        <p:spPr>
          <a:xfrm>
            <a:off x="272955" y="1406356"/>
            <a:ext cx="11655188" cy="5016758"/>
          </a:xfrm>
          <a:prstGeom prst="rect">
            <a:avLst/>
          </a:prstGeom>
          <a:solidFill>
            <a:schemeClr val="bg1">
              <a:lumMod val="95000"/>
            </a:schemeClr>
          </a:solidFill>
        </p:spPr>
        <p:txBody>
          <a:bodyPr wrap="square">
            <a:spAutoFit/>
          </a:bodyPr>
          <a:lstStyle/>
          <a:p>
            <a:pPr indent="273050">
              <a:tabLst>
                <a:tab pos="355600" algn="l"/>
              </a:tabLst>
            </a:pPr>
            <a:r>
              <a:rPr lang="ru-RU" sz="2000" dirty="0">
                <a:solidFill>
                  <a:srgbClr val="C00000"/>
                </a:solidFill>
              </a:rPr>
              <a:t>Недопустимо:</a:t>
            </a:r>
          </a:p>
          <a:p>
            <a:pPr marL="342900" indent="-342900">
              <a:buFont typeface="Wingdings" panose="05000000000000000000" pitchFamily="2" charset="2"/>
              <a:buChar char="ü"/>
              <a:tabLst>
                <a:tab pos="355600" algn="l"/>
              </a:tabLst>
            </a:pPr>
            <a:r>
              <a:rPr lang="ru-RU" sz="2000" dirty="0" smtClean="0">
                <a:solidFill>
                  <a:prstClr val="black"/>
                </a:solidFill>
              </a:rPr>
              <a:t>Насильственно </a:t>
            </a:r>
            <a:r>
              <a:rPr lang="ru-RU" sz="2000" dirty="0">
                <a:solidFill>
                  <a:prstClr val="black"/>
                </a:solidFill>
              </a:rPr>
              <a:t>изменять конституционный строй и нарушать целостность РФ.</a:t>
            </a:r>
          </a:p>
          <a:p>
            <a:pPr marL="342900" indent="-342900">
              <a:buFont typeface="Wingdings" panose="05000000000000000000" pitchFamily="2" charset="2"/>
              <a:buChar char="ü"/>
              <a:tabLst>
                <a:tab pos="355600" algn="l"/>
              </a:tabLst>
            </a:pPr>
            <a:r>
              <a:rPr lang="ru-RU" sz="2000" dirty="0" smtClean="0">
                <a:solidFill>
                  <a:prstClr val="black"/>
                </a:solidFill>
              </a:rPr>
              <a:t>Публично </a:t>
            </a:r>
            <a:r>
              <a:rPr lang="ru-RU" sz="2000" dirty="0">
                <a:solidFill>
                  <a:prstClr val="black"/>
                </a:solidFill>
              </a:rPr>
              <a:t>оправдывать терроризм и его деятельность.</a:t>
            </a:r>
          </a:p>
          <a:p>
            <a:pPr marL="342900" indent="-342900">
              <a:buFont typeface="Wingdings" panose="05000000000000000000" pitchFamily="2" charset="2"/>
              <a:buChar char="ü"/>
              <a:tabLst>
                <a:tab pos="355600" algn="l"/>
              </a:tabLst>
            </a:pPr>
            <a:r>
              <a:rPr lang="ru-RU" sz="2000" dirty="0" smtClean="0">
                <a:solidFill>
                  <a:prstClr val="black"/>
                </a:solidFill>
              </a:rPr>
              <a:t>Возбуждать </a:t>
            </a:r>
            <a:r>
              <a:rPr lang="ru-RU" sz="2000" dirty="0">
                <a:solidFill>
                  <a:prstClr val="black"/>
                </a:solidFill>
              </a:rPr>
              <a:t>социальную, расовую, национальную и религиозную рознь.</a:t>
            </a:r>
          </a:p>
          <a:p>
            <a:pPr marL="342900" indent="-342900">
              <a:buFont typeface="Wingdings" panose="05000000000000000000" pitchFamily="2" charset="2"/>
              <a:buChar char="ü"/>
              <a:tabLst>
                <a:tab pos="355600" algn="l"/>
              </a:tabLst>
            </a:pPr>
            <a:r>
              <a:rPr lang="ru-RU" sz="2000" dirty="0" smtClean="0">
                <a:solidFill>
                  <a:prstClr val="black"/>
                </a:solidFill>
              </a:rPr>
              <a:t>Пропагандировать </a:t>
            </a:r>
            <a:r>
              <a:rPr lang="ru-RU" sz="2000" dirty="0">
                <a:solidFill>
                  <a:prstClr val="black"/>
                </a:solidFill>
              </a:rPr>
              <a:t>исключительность, превосходство или неполноценность человека по признакам его расовой, социальной, религиозной, языковой или национальной принадлежности, его отношения к религии.</a:t>
            </a:r>
          </a:p>
          <a:p>
            <a:pPr marL="342900" indent="-342900">
              <a:buFont typeface="Wingdings" panose="05000000000000000000" pitchFamily="2" charset="2"/>
              <a:buChar char="ü"/>
              <a:tabLst>
                <a:tab pos="355600" algn="l"/>
              </a:tabLst>
            </a:pPr>
            <a:r>
              <a:rPr lang="ru-RU" sz="2000" dirty="0" smtClean="0">
                <a:solidFill>
                  <a:prstClr val="black"/>
                </a:solidFill>
              </a:rPr>
              <a:t>Нарушать </a:t>
            </a:r>
            <a:r>
              <a:rPr lang="ru-RU" sz="2000" dirty="0">
                <a:solidFill>
                  <a:prstClr val="black"/>
                </a:solidFill>
              </a:rPr>
              <a:t>права, свободы, законные интересы гражданина по причине его расовой, социальной, религиозной, языковой или национальной принадлежности, а также по поводу его отношения к религии</a:t>
            </a:r>
            <a:r>
              <a:rPr lang="ru-RU" sz="2000" dirty="0" smtClean="0">
                <a:solidFill>
                  <a:prstClr val="black"/>
                </a:solidFill>
              </a:rPr>
              <a:t>.</a:t>
            </a:r>
          </a:p>
          <a:p>
            <a:pPr marL="342900" indent="-342900">
              <a:buFont typeface="Wingdings" panose="05000000000000000000" pitchFamily="2" charset="2"/>
              <a:buChar char="ü"/>
              <a:tabLst>
                <a:tab pos="355600" algn="l"/>
              </a:tabLst>
            </a:pPr>
            <a:r>
              <a:rPr lang="ru-RU" sz="2000" dirty="0">
                <a:solidFill>
                  <a:prstClr val="black"/>
                </a:solidFill>
              </a:rPr>
              <a:t>Препятствовать осуществлению избирательных прав граждан, возможности участвовать в референдумах, а также недопустимо нарушать тайну голосования вкупе с насилием или угрозой применения его.</a:t>
            </a:r>
          </a:p>
          <a:p>
            <a:pPr marL="342900" indent="-342900">
              <a:buFont typeface="Wingdings" panose="05000000000000000000" pitchFamily="2" charset="2"/>
              <a:buChar char="ü"/>
              <a:tabLst>
                <a:tab pos="355600" algn="l"/>
              </a:tabLst>
            </a:pPr>
            <a:r>
              <a:rPr lang="ru-RU" sz="2000" dirty="0">
                <a:solidFill>
                  <a:prstClr val="black"/>
                </a:solidFill>
              </a:rPr>
              <a:t>Препятствовать деятельности государственных ведомств и органов самоуправления, избиркомов, любых религиозных и общественных учреждений и объединений вкупе с насилием или угрозой применения его</a:t>
            </a:r>
            <a:r>
              <a:rPr lang="ru-RU" sz="2000" dirty="0" smtClean="0">
                <a:solidFill>
                  <a:prstClr val="black"/>
                </a:solidFill>
              </a:rPr>
              <a:t>.</a:t>
            </a:r>
            <a:endParaRPr lang="ru-RU" sz="24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12273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6549" y="172692"/>
            <a:ext cx="11328000" cy="432000"/>
          </a:xfrm>
          <a:solidFill>
            <a:schemeClr val="bg1">
              <a:lumMod val="95000"/>
            </a:schemeClr>
          </a:solidFill>
          <a:ln>
            <a:noFill/>
          </a:ln>
        </p:spPr>
        <p:txBody>
          <a:bodyPr/>
          <a:lstStyle/>
          <a:p>
            <a:pPr algn="ctr"/>
            <a:r>
              <a:rPr lang="ru-RU" dirty="0" smtClean="0"/>
              <a:t>Виды экстремистской деятельности </a:t>
            </a:r>
            <a:r>
              <a:rPr lang="ru-RU" i="1" dirty="0" smtClean="0"/>
              <a:t>(продолжение)</a:t>
            </a:r>
            <a:endParaRPr lang="ru-RU" i="1" dirty="0"/>
          </a:p>
        </p:txBody>
      </p:sp>
      <p:sp>
        <p:nvSpPr>
          <p:cNvPr id="6" name="Текст 5"/>
          <p:cNvSpPr>
            <a:spLocks noGrp="1"/>
          </p:cNvSpPr>
          <p:nvPr>
            <p:ph type="body" sz="quarter" idx="32"/>
          </p:nvPr>
        </p:nvSpPr>
        <p:spPr>
          <a:xfrm>
            <a:off x="430792" y="675970"/>
            <a:ext cx="11339513" cy="491956"/>
          </a:xfrm>
          <a:solidFill>
            <a:schemeClr val="bg1"/>
          </a:solidFill>
          <a:ln>
            <a:noFill/>
          </a:ln>
        </p:spPr>
        <p:txBody>
          <a:bodyPr anchor="ctr"/>
          <a:lstStyle/>
          <a:p>
            <a:pPr algn="ctr"/>
            <a:r>
              <a:rPr lang="ru-RU" dirty="0" smtClean="0"/>
              <a:t>статья </a:t>
            </a:r>
            <a:r>
              <a:rPr lang="ru-RU" dirty="0"/>
              <a:t>1 Федерального закона от 25 июля 2002 г. № 114-ФЗ «О противодействии экстремистской деятельности» </a:t>
            </a:r>
            <a:endParaRPr lang="ru-RU" i="1" dirty="0">
              <a:solidFill>
                <a:schemeClr val="tx1"/>
              </a:solidFill>
            </a:endParaRP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11</a:t>
            </a:fld>
            <a:endParaRPr lang="ru-RU" dirty="0">
              <a:solidFill>
                <a:srgbClr val="FFFFFF"/>
              </a:solidFill>
            </a:endParaRPr>
          </a:p>
        </p:txBody>
      </p:sp>
      <p:sp>
        <p:nvSpPr>
          <p:cNvPr id="7" name="Прямоугольник 6"/>
          <p:cNvSpPr/>
          <p:nvPr/>
        </p:nvSpPr>
        <p:spPr>
          <a:xfrm>
            <a:off x="272955" y="1252704"/>
            <a:ext cx="11655188" cy="4708981"/>
          </a:xfrm>
          <a:prstGeom prst="rect">
            <a:avLst/>
          </a:prstGeom>
          <a:solidFill>
            <a:schemeClr val="bg1">
              <a:lumMod val="95000"/>
            </a:schemeClr>
          </a:solidFill>
        </p:spPr>
        <p:txBody>
          <a:bodyPr wrap="square">
            <a:spAutoFit/>
          </a:bodyPr>
          <a:lstStyle/>
          <a:p>
            <a:pPr indent="273050">
              <a:tabLst>
                <a:tab pos="355600" algn="l"/>
              </a:tabLst>
            </a:pPr>
            <a:r>
              <a:rPr lang="ru-RU" sz="2000" dirty="0">
                <a:solidFill>
                  <a:srgbClr val="C00000"/>
                </a:solidFill>
              </a:rPr>
              <a:t>Недопустимо:</a:t>
            </a:r>
          </a:p>
          <a:p>
            <a:pPr marL="342900" indent="-342900">
              <a:buFont typeface="Wingdings" panose="05000000000000000000" pitchFamily="2" charset="2"/>
              <a:buChar char="ü"/>
              <a:tabLst>
                <a:tab pos="355600" algn="l"/>
              </a:tabLst>
            </a:pPr>
            <a:r>
              <a:rPr lang="ru-RU" sz="2000" dirty="0" smtClean="0">
                <a:solidFill>
                  <a:prstClr val="black"/>
                </a:solidFill>
              </a:rPr>
              <a:t>Совершать </a:t>
            </a:r>
            <a:r>
              <a:rPr lang="ru-RU" sz="2000" dirty="0">
                <a:solidFill>
                  <a:prstClr val="black"/>
                </a:solidFill>
              </a:rPr>
              <a:t>преступления по мотивам, которые указаны пунктом «е» первой части статьи 63 УК РФ. Пропагандировать и публично демонстрировать нацистскую символику и атрибутику, а также сходные с ними до степени смешения.</a:t>
            </a:r>
          </a:p>
          <a:p>
            <a:pPr marL="342900" indent="-342900">
              <a:buFont typeface="Wingdings" panose="05000000000000000000" pitchFamily="2" charset="2"/>
              <a:buChar char="ü"/>
              <a:tabLst>
                <a:tab pos="355600" algn="l"/>
              </a:tabLst>
            </a:pPr>
            <a:r>
              <a:rPr lang="ru-RU" sz="2000" dirty="0" smtClean="0">
                <a:solidFill>
                  <a:prstClr val="black"/>
                </a:solidFill>
              </a:rPr>
              <a:t>Публично </a:t>
            </a:r>
            <a:r>
              <a:rPr lang="ru-RU" sz="2000" dirty="0">
                <a:solidFill>
                  <a:prstClr val="black"/>
                </a:solidFill>
              </a:rPr>
              <a:t>призывать к осуществлению этих деяний, а также продавать экстремистские материалы, изготавливать и хранить их для массового распространения.</a:t>
            </a:r>
          </a:p>
          <a:p>
            <a:pPr marL="342900" indent="-342900">
              <a:buFont typeface="Wingdings" panose="05000000000000000000" pitchFamily="2" charset="2"/>
              <a:buChar char="ü"/>
              <a:tabLst>
                <a:tab pos="355600" algn="l"/>
              </a:tabLst>
            </a:pPr>
            <a:r>
              <a:rPr lang="ru-RU" sz="2000" dirty="0" smtClean="0">
                <a:solidFill>
                  <a:prstClr val="black"/>
                </a:solidFill>
              </a:rPr>
              <a:t>Организовывать </a:t>
            </a:r>
            <a:r>
              <a:rPr lang="ru-RU" sz="2000" dirty="0">
                <a:solidFill>
                  <a:prstClr val="black"/>
                </a:solidFill>
              </a:rPr>
              <a:t>и подготавливать эти деяния, подстрекать к их осуществлению.</a:t>
            </a:r>
          </a:p>
          <a:p>
            <a:pPr marL="342900" indent="-342900">
              <a:buFont typeface="Wingdings" panose="05000000000000000000" pitchFamily="2" charset="2"/>
              <a:buChar char="ü"/>
              <a:tabLst>
                <a:tab pos="355600" algn="l"/>
              </a:tabLst>
            </a:pPr>
            <a:r>
              <a:rPr lang="ru-RU" sz="2000" dirty="0" smtClean="0">
                <a:solidFill>
                  <a:prstClr val="black"/>
                </a:solidFill>
              </a:rPr>
              <a:t>Финансировать </a:t>
            </a:r>
            <a:r>
              <a:rPr lang="ru-RU" sz="2000" dirty="0">
                <a:solidFill>
                  <a:prstClr val="black"/>
                </a:solidFill>
              </a:rPr>
              <a:t>указанные деяния, содействовать их организации, а также подготовке и осуществлению, даже путём предоставления базы: материально-технической или полиграфической, телефонной или любого другого вида связи.</a:t>
            </a:r>
          </a:p>
          <a:p>
            <a:pPr marL="342900" indent="-342900">
              <a:buFont typeface="Wingdings" panose="05000000000000000000" pitchFamily="2" charset="2"/>
              <a:buChar char="ü"/>
              <a:tabLst>
                <a:tab pos="355600" algn="l"/>
              </a:tabLst>
            </a:pPr>
            <a:r>
              <a:rPr lang="ru-RU" sz="2000" dirty="0" smtClean="0">
                <a:solidFill>
                  <a:prstClr val="black"/>
                </a:solidFill>
              </a:rPr>
              <a:t>Сюда </a:t>
            </a:r>
            <a:r>
              <a:rPr lang="ru-RU" sz="2000" dirty="0">
                <a:solidFill>
                  <a:prstClr val="black"/>
                </a:solidFill>
              </a:rPr>
              <a:t>же относится и оказание услуг информационного плана.</a:t>
            </a:r>
          </a:p>
          <a:p>
            <a:pPr indent="273050" algn="just">
              <a:tabLst>
                <a:tab pos="355600" algn="l"/>
              </a:tabLst>
            </a:pPr>
            <a:r>
              <a:rPr lang="ru-RU" sz="2000" dirty="0" smtClean="0">
                <a:solidFill>
                  <a:prstClr val="black"/>
                </a:solidFill>
              </a:rPr>
              <a:t>Правовой </a:t>
            </a:r>
            <a:r>
              <a:rPr lang="ru-RU" sz="2000" dirty="0">
                <a:solidFill>
                  <a:prstClr val="black"/>
                </a:solidFill>
              </a:rPr>
              <a:t>аспект подтверждается законом РФ «О противодействии экстремистской деятельности», где даётся определение понятию подобной организации. Это религиозное или общественное объединение, по поводу которого суд вынес решение о запрете деятельности или ликвидации в связи с экстремистской направленностью этой организации.</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88946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6549" y="172692"/>
            <a:ext cx="11328000" cy="432000"/>
          </a:xfrm>
          <a:solidFill>
            <a:schemeClr val="bg1">
              <a:lumMod val="95000"/>
            </a:schemeClr>
          </a:solidFill>
          <a:ln>
            <a:noFill/>
          </a:ln>
        </p:spPr>
        <p:txBody>
          <a:bodyPr/>
          <a:lstStyle/>
          <a:p>
            <a:pPr algn="ctr"/>
            <a:r>
              <a:rPr lang="ru-RU" dirty="0"/>
              <a:t>ДОПОЛНИТЕЛЬНЫЕ ОПРЕДЕЛЕНИЯ </a:t>
            </a:r>
            <a:endParaRPr lang="ru-RU" i="1" dirty="0"/>
          </a:p>
        </p:txBody>
      </p:sp>
      <p:sp>
        <p:nvSpPr>
          <p:cNvPr id="6" name="Текст 5"/>
          <p:cNvSpPr>
            <a:spLocks noGrp="1"/>
          </p:cNvSpPr>
          <p:nvPr>
            <p:ph type="body" sz="quarter" idx="32"/>
          </p:nvPr>
        </p:nvSpPr>
        <p:spPr>
          <a:xfrm>
            <a:off x="430792" y="675970"/>
            <a:ext cx="11339513" cy="491956"/>
          </a:xfrm>
          <a:solidFill>
            <a:schemeClr val="bg1"/>
          </a:solidFill>
          <a:ln>
            <a:noFill/>
          </a:ln>
        </p:spPr>
        <p:txBody>
          <a:bodyPr anchor="ctr"/>
          <a:lstStyle/>
          <a:p>
            <a:pPr algn="ctr"/>
            <a:r>
              <a:rPr lang="ru-RU" dirty="0" smtClean="0"/>
              <a:t>статья </a:t>
            </a:r>
            <a:r>
              <a:rPr lang="ru-RU" dirty="0"/>
              <a:t>1 Федерального закона от 25 июля 2002 г. № 114-ФЗ «О противодействии экстремистской деятельности» </a:t>
            </a:r>
            <a:endParaRPr lang="ru-RU" i="1" dirty="0">
              <a:solidFill>
                <a:schemeClr val="tx1"/>
              </a:solidFill>
            </a:endParaRP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12</a:t>
            </a:fld>
            <a:endParaRPr lang="ru-RU" dirty="0">
              <a:solidFill>
                <a:srgbClr val="FFFFFF"/>
              </a:solidFill>
            </a:endParaRPr>
          </a:p>
        </p:txBody>
      </p:sp>
      <p:sp>
        <p:nvSpPr>
          <p:cNvPr id="7" name="Прямоугольник 6"/>
          <p:cNvSpPr/>
          <p:nvPr/>
        </p:nvSpPr>
        <p:spPr>
          <a:xfrm>
            <a:off x="518615" y="1252704"/>
            <a:ext cx="11136573" cy="4093428"/>
          </a:xfrm>
          <a:prstGeom prst="rect">
            <a:avLst/>
          </a:prstGeom>
          <a:solidFill>
            <a:schemeClr val="bg1">
              <a:lumMod val="95000"/>
            </a:schemeClr>
          </a:solidFill>
        </p:spPr>
        <p:txBody>
          <a:bodyPr wrap="square">
            <a:spAutoFit/>
          </a:bodyPr>
          <a:lstStyle/>
          <a:p>
            <a:pPr indent="273050" algn="just">
              <a:tabLst>
                <a:tab pos="355600" algn="l"/>
              </a:tabLst>
            </a:pPr>
            <a:r>
              <a:rPr lang="ru-RU" sz="2000" b="1" dirty="0" smtClean="0">
                <a:solidFill>
                  <a:srgbClr val="C00000"/>
                </a:solidFill>
              </a:rPr>
              <a:t>Экстремистские </a:t>
            </a:r>
            <a:r>
              <a:rPr lang="ru-RU" sz="2000" b="1" dirty="0">
                <a:solidFill>
                  <a:srgbClr val="C00000"/>
                </a:solidFill>
              </a:rPr>
              <a:t>материалы </a:t>
            </a:r>
            <a:r>
              <a:rPr lang="ru-RU" sz="2000" dirty="0"/>
              <a:t>— предназначенные для обнародования документы либо информация на иных носителях, призывающие к осуществлению экстремистской деятельности либо обосновывающие,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a:t>
            </a:r>
          </a:p>
          <a:p>
            <a:pPr indent="273050" algn="just">
              <a:tabLst>
                <a:tab pos="355600" algn="l"/>
              </a:tabLst>
            </a:pPr>
            <a:r>
              <a:rPr lang="ru-RU" sz="2000" b="1" dirty="0" smtClean="0">
                <a:solidFill>
                  <a:srgbClr val="C00000"/>
                </a:solidFill>
              </a:rPr>
              <a:t>Символика </a:t>
            </a:r>
            <a:r>
              <a:rPr lang="ru-RU" sz="2000" b="1" dirty="0">
                <a:solidFill>
                  <a:srgbClr val="C00000"/>
                </a:solidFill>
              </a:rPr>
              <a:t>экстремистской организации</a:t>
            </a:r>
            <a:r>
              <a:rPr lang="ru-RU" sz="2000" dirty="0"/>
              <a:t> - символика, описание которой содержится в учредительных документах организации, в отношении которой по основаниям, предусмотренным Федеральным законом, судом, принято вступившее в законную силу решение о ликвидации или запрете деятельности, в связи с осуществлением экстремистской деятельности».</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160936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3"/>
          </p:nvPr>
        </p:nvSpPr>
        <p:spPr/>
        <p:txBody>
          <a:bodyPr/>
          <a:lstStyle/>
          <a:p>
            <a:fld id="{19B51A1E-902D-48AF-9020-955120F399B6}" type="slidenum">
              <a:rPr lang="ru-RU" smtClean="0">
                <a:solidFill>
                  <a:srgbClr val="FFFFFF"/>
                </a:solidFill>
              </a:rPr>
              <a:pPr/>
              <a:t>13</a:t>
            </a:fld>
            <a:endParaRPr lang="ru-RU" dirty="0">
              <a:solidFill>
                <a:srgbClr val="FFFFFF"/>
              </a:solidFill>
            </a:endParaRPr>
          </a:p>
        </p:txBody>
      </p:sp>
      <p:graphicFrame>
        <p:nvGraphicFramePr>
          <p:cNvPr id="5" name="Схема 4"/>
          <p:cNvGraphicFramePr/>
          <p:nvPr>
            <p:extLst>
              <p:ext uri="{D42A27DB-BD31-4B8C-83A1-F6EECF244321}">
                <p14:modId xmlns:p14="http://schemas.microsoft.com/office/powerpoint/2010/main" val="3905209834"/>
              </p:ext>
            </p:extLst>
          </p:nvPr>
        </p:nvGraphicFramePr>
        <p:xfrm>
          <a:off x="416256" y="436729"/>
          <a:ext cx="11286699" cy="2811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66" y="3459707"/>
            <a:ext cx="3514014" cy="19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5133" y="3459706"/>
            <a:ext cx="3369717" cy="19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descr="вектор воинов иллюстрация вектора. иллюстрации насчитывающей шлем - 100489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4078" y="3145809"/>
            <a:ext cx="4531056" cy="2558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577015" y="6325737"/>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54827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Основные положения законодательства ДНР о противодействии терроризму -  МИНИСТЕРСТВО ЮСТИЦИИ ДОНЕЦКОЙ НАРОДНОЙ РЕСПУБЛИКИ"/>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173" b="717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0" y="2156226"/>
            <a:ext cx="6880172" cy="1958400"/>
          </a:xfrm>
        </p:spPr>
        <p:txBody>
          <a:bodyPr/>
          <a:lstStyle/>
          <a:p>
            <a:r>
              <a:rPr lang="ru-RU" dirty="0"/>
              <a:t>2. </a:t>
            </a:r>
            <a:r>
              <a:rPr lang="ru-RU" dirty="0" smtClean="0"/>
              <a:t>П</a:t>
            </a:r>
            <a:r>
              <a:rPr lang="ru-RU" dirty="0" smtClean="0"/>
              <a:t>равовая </a:t>
            </a:r>
            <a:r>
              <a:rPr lang="ru-RU" dirty="0"/>
              <a:t>основа противодействия экстремизму и терроризму</a:t>
            </a:r>
            <a:endParaRPr lang="ru-RU" dirty="0"/>
          </a:p>
        </p:txBody>
      </p:sp>
      <p:sp>
        <p:nvSpPr>
          <p:cNvPr id="9" name="Текст 8"/>
          <p:cNvSpPr>
            <a:spLocks noGrp="1"/>
          </p:cNvSpPr>
          <p:nvPr>
            <p:ph type="body" sz="quarter" idx="13"/>
          </p:nvPr>
        </p:nvSpPr>
        <p:spPr>
          <a:xfrm>
            <a:off x="0" y="4110760"/>
            <a:ext cx="6851176" cy="1100565"/>
          </a:xfrm>
        </p:spPr>
        <p:txBody>
          <a:bodyPr/>
          <a:lstStyle/>
          <a:p>
            <a:pPr algn="r"/>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14</a:t>
            </a:fld>
            <a:endParaRPr lang="ru-RU" dirty="0">
              <a:solidFill>
                <a:srgbClr val="FFFFFF"/>
              </a:solidFill>
            </a:endParaRPr>
          </a:p>
        </p:txBody>
      </p:sp>
      <p:sp>
        <p:nvSpPr>
          <p:cNvPr id="3" name="Прямоугольник 2"/>
          <p:cNvSpPr/>
          <p:nvPr/>
        </p:nvSpPr>
        <p:spPr>
          <a:xfrm>
            <a:off x="10508776" y="6332562"/>
            <a:ext cx="914400" cy="47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42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6549" y="172692"/>
            <a:ext cx="11328000" cy="864538"/>
          </a:xfrm>
          <a:solidFill>
            <a:schemeClr val="bg1">
              <a:lumMod val="95000"/>
            </a:schemeClr>
          </a:solidFill>
          <a:ln>
            <a:noFill/>
          </a:ln>
        </p:spPr>
        <p:txBody>
          <a:bodyPr/>
          <a:lstStyle/>
          <a:p>
            <a:pPr algn="ctr"/>
            <a:r>
              <a:rPr lang="ru-RU" dirty="0"/>
              <a:t>Правовую основу борьбы с экстремизмом и терроризмом составляют: </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15</a:t>
            </a:fld>
            <a:endParaRPr lang="ru-RU" dirty="0">
              <a:solidFill>
                <a:srgbClr val="FFFFFF"/>
              </a:solidFill>
            </a:endParaRPr>
          </a:p>
        </p:txBody>
      </p:sp>
      <p:sp>
        <p:nvSpPr>
          <p:cNvPr id="7" name="Прямоугольник 6"/>
          <p:cNvSpPr/>
          <p:nvPr/>
        </p:nvSpPr>
        <p:spPr>
          <a:xfrm>
            <a:off x="395785" y="1171097"/>
            <a:ext cx="11655188" cy="4832092"/>
          </a:xfrm>
          <a:prstGeom prst="rect">
            <a:avLst/>
          </a:prstGeom>
          <a:solidFill>
            <a:schemeClr val="bg1"/>
          </a:solidFill>
        </p:spPr>
        <p:txBody>
          <a:bodyPr wrap="square">
            <a:spAutoFit/>
          </a:bodyPr>
          <a:lstStyle/>
          <a:p>
            <a:pPr marL="342900" indent="-342900">
              <a:buFont typeface="Wingdings" panose="05000000000000000000" pitchFamily="2" charset="2"/>
              <a:buChar char="Ø"/>
              <a:tabLst>
                <a:tab pos="355600" algn="l"/>
              </a:tabLst>
            </a:pPr>
            <a:r>
              <a:rPr lang="ru-RU" sz="2200" dirty="0">
                <a:solidFill>
                  <a:prstClr val="black"/>
                </a:solidFill>
              </a:rPr>
              <a:t>Конституция Российской </a:t>
            </a:r>
            <a:r>
              <a:rPr lang="ru-RU" sz="2200" dirty="0" smtClean="0">
                <a:solidFill>
                  <a:prstClr val="black"/>
                </a:solidFill>
              </a:rPr>
              <a:t>Федерации;</a:t>
            </a:r>
          </a:p>
          <a:p>
            <a:pPr marL="342900" indent="-342900">
              <a:buFont typeface="Wingdings" panose="05000000000000000000" pitchFamily="2" charset="2"/>
              <a:buChar char="Ø"/>
              <a:tabLst>
                <a:tab pos="355600" algn="l"/>
              </a:tabLst>
            </a:pPr>
            <a:r>
              <a:rPr lang="ru-RU" sz="2200" dirty="0">
                <a:solidFill>
                  <a:prstClr val="black"/>
                </a:solidFill>
              </a:rPr>
              <a:t>Уголовный кодекс Российской </a:t>
            </a:r>
            <a:r>
              <a:rPr lang="ru-RU" sz="2200" dirty="0" smtClean="0">
                <a:solidFill>
                  <a:prstClr val="black"/>
                </a:solidFill>
              </a:rPr>
              <a:t>Федерации;</a:t>
            </a:r>
          </a:p>
          <a:p>
            <a:pPr marL="342900" indent="-342900">
              <a:buFont typeface="Wingdings" panose="05000000000000000000" pitchFamily="2" charset="2"/>
              <a:buChar char="Ø"/>
              <a:tabLst>
                <a:tab pos="355600" algn="l"/>
              </a:tabLst>
            </a:pPr>
            <a:r>
              <a:rPr lang="ru-RU" sz="2200" dirty="0">
                <a:solidFill>
                  <a:prstClr val="black"/>
                </a:solidFill>
              </a:rPr>
              <a:t>Кодекс Российской Федерации об административных </a:t>
            </a:r>
            <a:r>
              <a:rPr lang="ru-RU" sz="2200" dirty="0" smtClean="0">
                <a:solidFill>
                  <a:prstClr val="black"/>
                </a:solidFill>
              </a:rPr>
              <a:t>правонарушениях;</a:t>
            </a:r>
          </a:p>
          <a:p>
            <a:pPr marL="342900" indent="-342900">
              <a:buFont typeface="Wingdings" panose="05000000000000000000" pitchFamily="2" charset="2"/>
              <a:buChar char="Ø"/>
              <a:tabLst>
                <a:tab pos="355600" algn="l"/>
              </a:tabLst>
            </a:pPr>
            <a:r>
              <a:rPr lang="ru-RU" sz="2200" dirty="0">
                <a:solidFill>
                  <a:prstClr val="black"/>
                </a:solidFill>
              </a:rPr>
              <a:t>Федеральный закон от 25.07.2002 № 114-ФЗ «О противодействии экстремистской деятельности</a:t>
            </a:r>
            <a:r>
              <a:rPr lang="ru-RU" sz="2200" dirty="0" smtClean="0">
                <a:solidFill>
                  <a:prstClr val="black"/>
                </a:solidFill>
              </a:rPr>
              <a:t>»;</a:t>
            </a:r>
          </a:p>
          <a:p>
            <a:pPr marL="342900" indent="-342900">
              <a:buFont typeface="Wingdings" panose="05000000000000000000" pitchFamily="2" charset="2"/>
              <a:buChar char="Ø"/>
              <a:tabLst>
                <a:tab pos="355600" algn="l"/>
              </a:tabLst>
            </a:pPr>
            <a:r>
              <a:rPr lang="ru-RU" sz="2200" dirty="0">
                <a:solidFill>
                  <a:prstClr val="black"/>
                </a:solidFill>
              </a:rPr>
              <a:t>Федеральный закон от 06.03.2006 № 35-ФЗ «О противодействии терроризму</a:t>
            </a:r>
            <a:r>
              <a:rPr lang="ru-RU" sz="2200" dirty="0" smtClean="0">
                <a:solidFill>
                  <a:prstClr val="black"/>
                </a:solidFill>
              </a:rPr>
              <a:t>»;</a:t>
            </a:r>
          </a:p>
          <a:p>
            <a:pPr marL="342900" indent="-342900">
              <a:buFont typeface="Wingdings" panose="05000000000000000000" pitchFamily="2" charset="2"/>
              <a:buChar char="Ø"/>
              <a:tabLst>
                <a:tab pos="355600" algn="l"/>
              </a:tabLst>
            </a:pPr>
            <a:r>
              <a:rPr lang="ru-RU" sz="2200" dirty="0">
                <a:solidFill>
                  <a:prstClr val="black"/>
                </a:solidFill>
              </a:rPr>
              <a:t>Иные федеральные конституционные и федеральные законы: «О прокуратуре Российской Федерации», «О чрезвычайном положении», «О политических партиях», «Об общественных объединениях», «О безопасности», «О полиции» и другие</a:t>
            </a:r>
            <a:r>
              <a:rPr lang="ru-RU" sz="2200" dirty="0" smtClean="0">
                <a:solidFill>
                  <a:prstClr val="black"/>
                </a:solidFill>
              </a:rPr>
              <a:t>.</a:t>
            </a:r>
          </a:p>
          <a:p>
            <a:pPr marL="342900" indent="-342900">
              <a:buFont typeface="Wingdings" panose="05000000000000000000" pitchFamily="2" charset="2"/>
              <a:buChar char="Ø"/>
              <a:tabLst>
                <a:tab pos="355600" algn="l"/>
              </a:tabLst>
            </a:pPr>
            <a:r>
              <a:rPr lang="ru-RU" sz="2200" dirty="0">
                <a:solidFill>
                  <a:prstClr val="black"/>
                </a:solidFill>
              </a:rPr>
              <a:t>Программный документ «Стратегия противодействия экстремизму в  Российской Федерации до 2025 года» утвержденная Указом Президента Российской Федерации от 29 мая 2020 г. № 344 </a:t>
            </a:r>
            <a:r>
              <a:rPr lang="ru-RU" sz="2200" dirty="0" smtClean="0">
                <a:solidFill>
                  <a:prstClr val="black"/>
                </a:solidFill>
              </a:rPr>
              <a:t>;</a:t>
            </a:r>
          </a:p>
          <a:p>
            <a:pPr marL="342900" indent="-342900">
              <a:buFont typeface="Wingdings" panose="05000000000000000000" pitchFamily="2" charset="2"/>
              <a:buChar char="Ø"/>
              <a:tabLst>
                <a:tab pos="355600" algn="l"/>
              </a:tabLst>
            </a:pPr>
            <a:r>
              <a:rPr lang="ru-RU" sz="2200" dirty="0">
                <a:solidFill>
                  <a:prstClr val="black"/>
                </a:solidFill>
              </a:rPr>
              <a:t>Концепция «Противодействия терроризму в Российской Федерации» утверждена </a:t>
            </a:r>
            <a:r>
              <a:rPr lang="ru-RU" sz="2200" dirty="0" smtClean="0">
                <a:solidFill>
                  <a:prstClr val="black"/>
                </a:solidFill>
              </a:rPr>
              <a:t>Указом Президента Российской </a:t>
            </a:r>
            <a:r>
              <a:rPr lang="ru-RU" sz="2200" dirty="0">
                <a:solidFill>
                  <a:prstClr val="black"/>
                </a:solidFill>
              </a:rPr>
              <a:t>Федерации </a:t>
            </a:r>
            <a:r>
              <a:rPr lang="ru-RU" sz="2200" dirty="0" smtClean="0">
                <a:solidFill>
                  <a:prstClr val="black"/>
                </a:solidFill>
              </a:rPr>
              <a:t>5 </a:t>
            </a:r>
            <a:r>
              <a:rPr lang="ru-RU" sz="2200" dirty="0">
                <a:solidFill>
                  <a:prstClr val="black"/>
                </a:solidFill>
              </a:rPr>
              <a:t>октября 2009 года</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63524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Госдума приняла закон об ужесточении наказания за «телефонный терроризм» до  10 лет тюрьмы :: 1777.Ru"/>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118" b="1118"/>
          <a:stretch>
            <a:fillRect/>
          </a:stretch>
        </p:blipFill>
        <p:spPr bwMode="auto">
          <a:xfrm>
            <a:off x="2902732" y="0"/>
            <a:ext cx="9289268" cy="6371351"/>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0" y="1569493"/>
            <a:ext cx="5501748" cy="2545133"/>
          </a:xfrm>
        </p:spPr>
        <p:txBody>
          <a:bodyPr/>
          <a:lstStyle/>
          <a:p>
            <a:r>
              <a:rPr lang="ru-RU" dirty="0"/>
              <a:t>3. Субъекты и виды ответственности за экстремистскую деятельность</a:t>
            </a:r>
            <a:endParaRPr lang="ru-RU" dirty="0"/>
          </a:p>
        </p:txBody>
      </p:sp>
      <p:sp>
        <p:nvSpPr>
          <p:cNvPr id="9" name="Текст 8"/>
          <p:cNvSpPr>
            <a:spLocks noGrp="1"/>
          </p:cNvSpPr>
          <p:nvPr>
            <p:ph type="body" sz="quarter" idx="13"/>
          </p:nvPr>
        </p:nvSpPr>
        <p:spPr>
          <a:xfrm>
            <a:off x="0" y="4110760"/>
            <a:ext cx="5486400" cy="1100565"/>
          </a:xfrm>
        </p:spPr>
        <p:txBody>
          <a:bodyPr/>
          <a:lstStyle/>
          <a:p>
            <a:pPr algn="r"/>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16</a:t>
            </a:fld>
            <a:endParaRPr lang="ru-RU" dirty="0">
              <a:solidFill>
                <a:srgbClr val="FFFFFF"/>
              </a:solidFill>
            </a:endParaRPr>
          </a:p>
        </p:txBody>
      </p:sp>
      <p:sp>
        <p:nvSpPr>
          <p:cNvPr id="5" name="Прямоугольник 4"/>
          <p:cNvSpPr/>
          <p:nvPr/>
        </p:nvSpPr>
        <p:spPr>
          <a:xfrm>
            <a:off x="10501952" y="6387152"/>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8442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17</a:t>
            </a:fld>
            <a:endParaRPr lang="ru-RU" dirty="0">
              <a:solidFill>
                <a:srgbClr val="FFFFFF"/>
              </a:solidFill>
            </a:endParaRPr>
          </a:p>
        </p:txBody>
      </p:sp>
      <p:sp>
        <p:nvSpPr>
          <p:cNvPr id="7" name="Прямоугольник 6"/>
          <p:cNvSpPr/>
          <p:nvPr/>
        </p:nvSpPr>
        <p:spPr>
          <a:xfrm>
            <a:off x="614151" y="475061"/>
            <a:ext cx="10795378" cy="2893100"/>
          </a:xfrm>
          <a:prstGeom prst="rect">
            <a:avLst/>
          </a:prstGeom>
          <a:solidFill>
            <a:schemeClr val="bg1">
              <a:lumMod val="95000"/>
            </a:schemeClr>
          </a:solidFill>
        </p:spPr>
        <p:txBody>
          <a:bodyPr wrap="square">
            <a:spAutoFit/>
          </a:bodyPr>
          <a:lstStyle/>
          <a:p>
            <a:pPr indent="355600" algn="just">
              <a:tabLst>
                <a:tab pos="355600" algn="l"/>
              </a:tabLst>
            </a:pPr>
            <a:r>
              <a:rPr lang="ru-RU" sz="3200" b="1" dirty="0" smtClean="0">
                <a:solidFill>
                  <a:prstClr val="black"/>
                </a:solidFill>
              </a:rPr>
              <a:t>Юридическая ответственность </a:t>
            </a:r>
            <a:r>
              <a:rPr lang="ru-RU" sz="3200" dirty="0">
                <a:solidFill>
                  <a:prstClr val="black"/>
                </a:solidFill>
              </a:rPr>
              <a:t>— это применение к правонарушителю предусмотренных санкций юридической нормы мер государственного принуждения, выражающихся в форме лишений личного, организационного либо имущественного характера.</a:t>
            </a:r>
          </a:p>
          <a:p>
            <a:pPr indent="355600">
              <a:tabLst>
                <a:tab pos="355600" algn="l"/>
              </a:tabLst>
            </a:pPr>
            <a:endParaRPr lang="ru-RU" sz="22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582" y="3482539"/>
            <a:ext cx="4886515" cy="293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212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6549" y="172691"/>
            <a:ext cx="11328000" cy="1574222"/>
          </a:xfrm>
          <a:solidFill>
            <a:schemeClr val="bg1">
              <a:lumMod val="95000"/>
            </a:schemeClr>
          </a:solidFill>
          <a:ln>
            <a:noFill/>
          </a:ln>
        </p:spPr>
        <p:txBody>
          <a:bodyPr/>
          <a:lstStyle/>
          <a:p>
            <a:pPr algn="ctr"/>
            <a:r>
              <a:rPr lang="ru-RU" dirty="0"/>
              <a:t>Ответственность должностных лиц, государственных и муниципальных служащих за осуществление ими экстремистской деятельности</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18</a:t>
            </a:fld>
            <a:endParaRPr lang="ru-RU" dirty="0">
              <a:solidFill>
                <a:srgbClr val="FFFFFF"/>
              </a:solidFill>
            </a:endParaRPr>
          </a:p>
        </p:txBody>
      </p:sp>
      <p:sp>
        <p:nvSpPr>
          <p:cNvPr id="7" name="Прямоугольник 6"/>
          <p:cNvSpPr/>
          <p:nvPr/>
        </p:nvSpPr>
        <p:spPr>
          <a:xfrm>
            <a:off x="536812" y="1934588"/>
            <a:ext cx="11172967" cy="3816429"/>
          </a:xfrm>
          <a:prstGeom prst="rect">
            <a:avLst/>
          </a:prstGeom>
          <a:solidFill>
            <a:schemeClr val="bg1"/>
          </a:solidFill>
        </p:spPr>
        <p:txBody>
          <a:bodyPr wrap="square">
            <a:spAutoFit/>
          </a:bodyPr>
          <a:lstStyle/>
          <a:p>
            <a:pPr indent="450850" algn="just">
              <a:tabLst>
                <a:tab pos="355600" algn="l"/>
              </a:tabLst>
            </a:pPr>
            <a:r>
              <a:rPr lang="ru-RU" sz="2200" dirty="0">
                <a:solidFill>
                  <a:prstClr val="black"/>
                </a:solidFill>
              </a:rPr>
              <a:t>Высказывания должностного лица, а также иного лица, состоящего на государственной или муниципальной службе, о необходимости, допустимости, возможности или желательности осуществления экстремистской деятельности, сделанные публично, либо при исполнении должностных обязанностей, либо с указанием занимаемой должности, а равно непринятие должностным лицом в соответствии с его компетенцией мер по пресечению экстремистской деятельности влечет за собой установленную законодательством Российской Федерации ответственность.</a:t>
            </a:r>
          </a:p>
          <a:p>
            <a:pPr indent="450850" algn="just">
              <a:tabLst>
                <a:tab pos="355600" algn="l"/>
              </a:tabLst>
            </a:pPr>
            <a:r>
              <a:rPr lang="ru-RU" sz="2200" dirty="0">
                <a:solidFill>
                  <a:prstClr val="black"/>
                </a:solidFill>
              </a:rPr>
              <a:t>Соответствующие государственные органы и вышестоящие должностные лица обязаны незамедлительно принять необходимые меры по привлечению к ответственности лиц, допустивших указанные действия.</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188145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6549" y="172691"/>
            <a:ext cx="11328000" cy="1574222"/>
          </a:xfrm>
          <a:solidFill>
            <a:schemeClr val="bg1">
              <a:lumMod val="95000"/>
            </a:schemeClr>
          </a:solidFill>
          <a:ln>
            <a:noFill/>
          </a:ln>
        </p:spPr>
        <p:txBody>
          <a:bodyPr/>
          <a:lstStyle/>
          <a:p>
            <a:pPr algn="ctr"/>
            <a:r>
              <a:rPr lang="ru-RU" dirty="0"/>
              <a:t>Ответственность граждан Российской Федерации, иностранных граждан и лиц без гражданства за осуществление экстремистской деятельности</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19</a:t>
            </a:fld>
            <a:endParaRPr lang="ru-RU" dirty="0">
              <a:solidFill>
                <a:srgbClr val="FFFFFF"/>
              </a:solidFill>
            </a:endParaRPr>
          </a:p>
        </p:txBody>
      </p:sp>
      <p:sp>
        <p:nvSpPr>
          <p:cNvPr id="7" name="Прямоугольник 6"/>
          <p:cNvSpPr/>
          <p:nvPr/>
        </p:nvSpPr>
        <p:spPr>
          <a:xfrm>
            <a:off x="645994" y="1893645"/>
            <a:ext cx="11172967" cy="3046988"/>
          </a:xfrm>
          <a:prstGeom prst="rect">
            <a:avLst/>
          </a:prstGeom>
          <a:solidFill>
            <a:schemeClr val="bg1"/>
          </a:solidFill>
        </p:spPr>
        <p:txBody>
          <a:bodyPr wrap="square">
            <a:spAutoFit/>
          </a:bodyPr>
          <a:lstStyle/>
          <a:p>
            <a:pPr indent="450850" algn="just">
              <a:tabLst>
                <a:tab pos="355600" algn="l"/>
              </a:tabLst>
            </a:pPr>
            <a:r>
              <a:rPr lang="ru-RU" sz="2400" dirty="0">
                <a:solidFill>
                  <a:prstClr val="black"/>
                </a:solidFill>
              </a:rPr>
              <a:t>За осуществление экстремистской деятельности граждане Российской Федерации, иностранные граждане и лица без гражданства несут уголовную, административную и гражданско-правовую ответственность в установленном законодательством Российской Федерации порядке.</a:t>
            </a:r>
          </a:p>
          <a:p>
            <a:pPr indent="450850" algn="just">
              <a:tabLst>
                <a:tab pos="355600" algn="l"/>
              </a:tabLst>
            </a:pPr>
            <a:r>
              <a:rPr lang="ru-RU" sz="2400" dirty="0">
                <a:solidFill>
                  <a:prstClr val="black"/>
                </a:solidFill>
              </a:rPr>
              <a:t>По решению суда им может быть ограничен доступ к государственной и муниципальной службе, военной службе по контракту и службе в правоохранительных органах, а также к работе в образовательных учреждениях и занятию частной детективной и охранной деятельностью.</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75571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 r="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a:extLst>
              <a:ext uri="{FF2B5EF4-FFF2-40B4-BE49-F238E27FC236}">
                <a16:creationId xmlns:a16="http://schemas.microsoft.com/office/drawing/2014/main" xmlns="" id="{D355C61F-C8F1-4977-8E1F-F16C0D9EA88C}"/>
              </a:ext>
            </a:extLst>
          </p:cNvPr>
          <p:cNvSpPr>
            <a:spLocks noGrp="1"/>
          </p:cNvSpPr>
          <p:nvPr>
            <p:ph sz="half" idx="1"/>
          </p:nvPr>
        </p:nvSpPr>
        <p:spPr>
          <a:xfrm>
            <a:off x="382138" y="163772"/>
            <a:ext cx="5581934" cy="6416724"/>
          </a:xfrm>
          <a:noFill/>
        </p:spPr>
        <p:txBody>
          <a:bodyPr rtlCol="0" anchor="t"/>
          <a:lstStyle/>
          <a:p>
            <a:pPr marL="0" indent="0">
              <a:buNone/>
            </a:pPr>
            <a:r>
              <a:rPr lang="ru-RU" sz="2400" dirty="0" smtClean="0">
                <a:solidFill>
                  <a:schemeClr val="tx2">
                    <a:lumMod val="50000"/>
                  </a:schemeClr>
                </a:solidFill>
              </a:rPr>
              <a:t>1. </a:t>
            </a:r>
            <a:r>
              <a:rPr lang="ru-RU" sz="2400" dirty="0" smtClean="0">
                <a:solidFill>
                  <a:schemeClr val="tx2">
                    <a:lumMod val="50000"/>
                  </a:schemeClr>
                </a:solidFill>
              </a:rPr>
              <a:t>Радикальная и деструктивная деятельность: соотношение основных понятий</a:t>
            </a:r>
          </a:p>
          <a:p>
            <a:pPr marL="0" indent="0">
              <a:buNone/>
            </a:pPr>
            <a:r>
              <a:rPr lang="ru-RU" sz="2400" dirty="0" smtClean="0">
                <a:solidFill>
                  <a:schemeClr val="tx2">
                    <a:lumMod val="50000"/>
                  </a:schemeClr>
                </a:solidFill>
              </a:rPr>
              <a:t>2. Правовая основа противодействия экстремизму и терроризму</a:t>
            </a:r>
          </a:p>
          <a:p>
            <a:pPr marL="0" indent="0">
              <a:buNone/>
            </a:pPr>
            <a:r>
              <a:rPr lang="ru-RU" sz="2400" dirty="0" smtClean="0">
                <a:solidFill>
                  <a:schemeClr val="tx2">
                    <a:lumMod val="50000"/>
                  </a:schemeClr>
                </a:solidFill>
              </a:rPr>
              <a:t>3. Субъекты и виды ответственности за экстремистскую деятельность</a:t>
            </a:r>
          </a:p>
          <a:p>
            <a:pPr marL="0" indent="0">
              <a:buNone/>
            </a:pPr>
            <a:r>
              <a:rPr lang="ru-RU" sz="2400" dirty="0" smtClean="0">
                <a:solidFill>
                  <a:schemeClr val="tx2">
                    <a:lumMod val="50000"/>
                  </a:schemeClr>
                </a:solidFill>
              </a:rPr>
              <a:t>4. Административная ответственность за экстремистскую деятельность</a:t>
            </a:r>
          </a:p>
          <a:p>
            <a:pPr marL="0" indent="0">
              <a:buNone/>
            </a:pPr>
            <a:r>
              <a:rPr lang="ru-RU" sz="2400" dirty="0" smtClean="0">
                <a:solidFill>
                  <a:schemeClr val="tx2">
                    <a:lumMod val="50000"/>
                  </a:schemeClr>
                </a:solidFill>
              </a:rPr>
              <a:t>5. Уголовная ответственность за экстремистскую деятельность</a:t>
            </a:r>
          </a:p>
          <a:p>
            <a:pPr marL="0" indent="0">
              <a:buNone/>
            </a:pPr>
            <a:r>
              <a:rPr lang="ru-RU" sz="2400" dirty="0" smtClean="0">
                <a:solidFill>
                  <a:schemeClr val="tx2">
                    <a:lumMod val="50000"/>
                  </a:schemeClr>
                </a:solidFill>
              </a:rPr>
              <a:t>6</a:t>
            </a:r>
            <a:r>
              <a:rPr lang="ru-RU" sz="2400" dirty="0">
                <a:solidFill>
                  <a:schemeClr val="tx2">
                    <a:lumMod val="50000"/>
                  </a:schemeClr>
                </a:solidFill>
              </a:rPr>
              <a:t>. Уголовная ответственность за </a:t>
            </a:r>
            <a:r>
              <a:rPr lang="ru-RU" sz="2400" dirty="0" smtClean="0">
                <a:solidFill>
                  <a:schemeClr val="tx2">
                    <a:lumMod val="50000"/>
                  </a:schemeClr>
                </a:solidFill>
              </a:rPr>
              <a:t>терроризм</a:t>
            </a:r>
          </a:p>
          <a:p>
            <a:pPr marL="0" indent="0">
              <a:buNone/>
            </a:pPr>
            <a:r>
              <a:rPr lang="ru-RU" sz="2400" dirty="0" smtClean="0">
                <a:solidFill>
                  <a:schemeClr val="tx2">
                    <a:lumMod val="50000"/>
                  </a:schemeClr>
                </a:solidFill>
              </a:rPr>
              <a:t>7. Механизм реализации запрета распространения экстремистских материалов и экстремизма в сети Интернет</a:t>
            </a:r>
          </a:p>
          <a:p>
            <a:pPr marL="0" indent="0">
              <a:buNone/>
            </a:pPr>
            <a:endParaRPr lang="ru-RU" sz="2800" dirty="0" smtClean="0">
              <a:solidFill>
                <a:schemeClr val="tx2">
                  <a:lumMod val="50000"/>
                </a:schemeClr>
              </a:solidFill>
            </a:endParaRPr>
          </a:p>
          <a:p>
            <a:pPr marL="0" indent="0">
              <a:buNone/>
            </a:pPr>
            <a:endParaRPr lang="ru-RU" sz="2800" dirty="0" smtClean="0">
              <a:solidFill>
                <a:schemeClr val="tx2">
                  <a:lumMod val="50000"/>
                </a:schemeClr>
              </a:solidFill>
            </a:endParaRPr>
          </a:p>
          <a:p>
            <a:pPr marL="0" indent="0">
              <a:buNone/>
            </a:pPr>
            <a:endParaRPr lang="ru-RU" sz="3200" dirty="0" smtClean="0">
              <a:solidFill>
                <a:schemeClr val="tx2">
                  <a:lumMod val="50000"/>
                </a:schemeClr>
              </a:solidFill>
            </a:endParaRPr>
          </a:p>
          <a:p>
            <a:pPr marL="0" indent="0" rtl="0">
              <a:buNone/>
            </a:pPr>
            <a:endParaRPr lang="ru-RU" sz="3600" dirty="0"/>
          </a:p>
        </p:txBody>
      </p:sp>
      <p:sp>
        <p:nvSpPr>
          <p:cNvPr id="20" name="Прямоугольник 19" descr="Контрастный блок">
            <a:extLst>
              <a:ext uri="{FF2B5EF4-FFF2-40B4-BE49-F238E27FC236}">
                <a16:creationId xmlns:a16="http://schemas.microsoft.com/office/drawing/2014/main" xmlns="" id="{EFA08948-2B6F-46B1-9D2D-8D7B2B3FBD56}"/>
              </a:ext>
              <a:ext uri="{C183D7F6-B498-43B3-948B-1728B52AA6E4}">
                <adec:decorative xmlns="" xmlns:adec="http://schemas.microsoft.com/office/drawing/2017/decorative" val="1"/>
              </a:ext>
            </a:extLst>
          </p:cNvPr>
          <p:cNvSpPr/>
          <p:nvPr/>
        </p:nvSpPr>
        <p:spPr>
          <a:xfrm>
            <a:off x="9780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dirty="0"/>
          </a:p>
        </p:txBody>
      </p:sp>
      <p:sp>
        <p:nvSpPr>
          <p:cNvPr id="2" name="Заголовок 1">
            <a:extLst>
              <a:ext uri="{FF2B5EF4-FFF2-40B4-BE49-F238E27FC236}">
                <a16:creationId xmlns:a16="http://schemas.microsoft.com/office/drawing/2014/main" xmlns="" id="{3560F281-4FF6-4617-A809-AC9C15ECF18A}"/>
              </a:ext>
            </a:extLst>
          </p:cNvPr>
          <p:cNvSpPr>
            <a:spLocks noGrp="1"/>
          </p:cNvSpPr>
          <p:nvPr>
            <p:ph type="title"/>
          </p:nvPr>
        </p:nvSpPr>
        <p:spPr>
          <a:xfrm>
            <a:off x="7111800" y="3802899"/>
            <a:ext cx="5080200" cy="985000"/>
          </a:xfrm>
        </p:spPr>
        <p:txBody>
          <a:bodyPr rtlCol="0"/>
          <a:lstStyle/>
          <a:p>
            <a:pPr rtl="0"/>
            <a:r>
              <a:rPr lang="ru-RU" sz="4400" dirty="0" smtClean="0"/>
              <a:t>Вопросы лекции</a:t>
            </a:r>
            <a:endParaRPr lang="ru-RU" sz="4400" dirty="0"/>
          </a:p>
        </p:txBody>
      </p:sp>
      <p:sp>
        <p:nvSpPr>
          <p:cNvPr id="3" name="Текст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7111800" y="4787900"/>
            <a:ext cx="5080200" cy="398249"/>
          </a:xfrm>
        </p:spPr>
        <p:txBody>
          <a:bodyPr rtlCol="0"/>
          <a:lstStyle/>
          <a:p>
            <a:endParaRPr lang="ru-RU" dirty="0"/>
          </a:p>
        </p:txBody>
      </p:sp>
      <p:sp>
        <p:nvSpPr>
          <p:cNvPr id="6"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ru-RU" smtClean="0"/>
              <a:pPr rtl="0"/>
              <a:t>2</a:t>
            </a:fld>
            <a:endParaRPr lang="ru-RU" dirty="0"/>
          </a:p>
        </p:txBody>
      </p:sp>
      <p:sp>
        <p:nvSpPr>
          <p:cNvPr id="5" name="Прямоугольник 4"/>
          <p:cNvSpPr/>
          <p:nvPr/>
        </p:nvSpPr>
        <p:spPr>
          <a:xfrm>
            <a:off x="10433713" y="6428096"/>
            <a:ext cx="914400" cy="42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586113" y="6580496"/>
            <a:ext cx="914400" cy="42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Административная ответственность несовершеннолетних за управление  мототранспортом - Новости - Новости - ОГИБДД ММО МВД России «Заречный» -  Государственные организации информируют - Городской округ Заречный"/>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48" b="7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0" y="1569493"/>
            <a:ext cx="5501748" cy="2545133"/>
          </a:xfrm>
        </p:spPr>
        <p:txBody>
          <a:bodyPr/>
          <a:lstStyle/>
          <a:p>
            <a:r>
              <a:rPr lang="ru-RU" dirty="0"/>
              <a:t>4. Административная ответственность за экстремистскую деятельность</a:t>
            </a:r>
          </a:p>
        </p:txBody>
      </p:sp>
      <p:sp>
        <p:nvSpPr>
          <p:cNvPr id="9" name="Текст 8"/>
          <p:cNvSpPr>
            <a:spLocks noGrp="1"/>
          </p:cNvSpPr>
          <p:nvPr>
            <p:ph type="body" sz="quarter" idx="13"/>
          </p:nvPr>
        </p:nvSpPr>
        <p:spPr>
          <a:xfrm>
            <a:off x="0" y="4110760"/>
            <a:ext cx="5486400" cy="1100565"/>
          </a:xfrm>
        </p:spPr>
        <p:txBody>
          <a:bodyPr/>
          <a:lstStyle/>
          <a:p>
            <a:pPr algn="r"/>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20</a:t>
            </a:fld>
            <a:endParaRPr lang="ru-RU" dirty="0">
              <a:solidFill>
                <a:srgbClr val="FFFFFF"/>
              </a:solidFill>
            </a:endParaRPr>
          </a:p>
        </p:txBody>
      </p:sp>
      <p:sp>
        <p:nvSpPr>
          <p:cNvPr id="5" name="Прямоугольник 4"/>
          <p:cNvSpPr/>
          <p:nvPr/>
        </p:nvSpPr>
        <p:spPr>
          <a:xfrm>
            <a:off x="10501952" y="6387152"/>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722374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445646"/>
            <a:ext cx="11328000" cy="1110199"/>
          </a:xfrm>
          <a:solidFill>
            <a:schemeClr val="bg1">
              <a:lumMod val="95000"/>
            </a:schemeClr>
          </a:solidFill>
          <a:ln>
            <a:noFill/>
          </a:ln>
        </p:spPr>
        <p:txBody>
          <a:bodyPr/>
          <a:lstStyle/>
          <a:p>
            <a:pPr algn="ctr"/>
            <a:r>
              <a:rPr lang="ru-RU" dirty="0"/>
              <a:t>Статья 5.26 КоАП. Нарушение законодательства о свободе совести, свободе вероисповедания и о религиозных объединениях.</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21</a:t>
            </a:fld>
            <a:endParaRPr lang="ru-RU" dirty="0">
              <a:solidFill>
                <a:srgbClr val="FFFFFF"/>
              </a:solidFill>
            </a:endParaRPr>
          </a:p>
        </p:txBody>
      </p:sp>
      <p:sp>
        <p:nvSpPr>
          <p:cNvPr id="7" name="Прямоугольник 6"/>
          <p:cNvSpPr/>
          <p:nvPr/>
        </p:nvSpPr>
        <p:spPr>
          <a:xfrm>
            <a:off x="509517" y="1726479"/>
            <a:ext cx="11172967" cy="3416320"/>
          </a:xfrm>
          <a:prstGeom prst="rect">
            <a:avLst/>
          </a:prstGeom>
          <a:solidFill>
            <a:schemeClr val="bg1"/>
          </a:solidFill>
        </p:spPr>
        <p:txBody>
          <a:bodyPr wrap="square">
            <a:spAutoFit/>
          </a:bodyPr>
          <a:lstStyle/>
          <a:p>
            <a:pPr marL="342900" indent="-342900" algn="just">
              <a:buFont typeface="Wingdings" panose="05000000000000000000" pitchFamily="2" charset="2"/>
              <a:buChar char="ü"/>
              <a:tabLst>
                <a:tab pos="355600" algn="l"/>
              </a:tabLst>
            </a:pPr>
            <a:r>
              <a:rPr lang="ru-RU" sz="2400" dirty="0">
                <a:solidFill>
                  <a:prstClr val="black"/>
                </a:solidFill>
              </a:rPr>
              <a:t>Воспрепятствование осуществлению права на свободу совести и свободу вероисповедания, в том числе принятию религиозных или иных убеждений, или отказу от них, вступлению в религиозное объединение или выходу из него; </a:t>
            </a:r>
          </a:p>
          <a:p>
            <a:pPr marL="342900" indent="-342900" algn="just">
              <a:buFont typeface="Wingdings" panose="05000000000000000000" pitchFamily="2" charset="2"/>
              <a:buChar char="ü"/>
              <a:tabLst>
                <a:tab pos="355600" algn="l"/>
              </a:tabLst>
            </a:pPr>
            <a:r>
              <a:rPr lang="ru-RU" sz="2400" dirty="0" smtClean="0">
                <a:solidFill>
                  <a:prstClr val="black"/>
                </a:solidFill>
              </a:rPr>
              <a:t>Умышленное </a:t>
            </a:r>
            <a:r>
              <a:rPr lang="ru-RU" sz="2400" dirty="0">
                <a:solidFill>
                  <a:prstClr val="black"/>
                </a:solidFill>
              </a:rPr>
              <a:t>публичное осквернение религиозной или богослужебной литературы, предметов религиозного почитания, знаков или эмблем мировоззренческой символики и атрибутики либо их порча или уничтожение.</a:t>
            </a:r>
          </a:p>
          <a:p>
            <a:pPr indent="450850" algn="just">
              <a:tabLst>
                <a:tab pos="355600" algn="l"/>
              </a:tabLst>
            </a:pPr>
            <a:r>
              <a:rPr lang="ru-RU" sz="2400" b="1" i="1" dirty="0">
                <a:solidFill>
                  <a:prstClr val="black"/>
                </a:solidFill>
              </a:rPr>
              <a:t>Указанные деяния влекут наложение административного штрафа на граждан в размере до пятидесяти тысяч рублей либо обязательные работы на срок до ста двадцати часов; на должностных лиц - до двухсот тысяч рублей.</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92683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90"/>
            <a:ext cx="11328000" cy="550641"/>
          </a:xfrm>
          <a:solidFill>
            <a:schemeClr val="bg1">
              <a:lumMod val="95000"/>
            </a:schemeClr>
          </a:solidFill>
          <a:ln>
            <a:noFill/>
          </a:ln>
        </p:spPr>
        <p:txBody>
          <a:bodyPr/>
          <a:lstStyle/>
          <a:p>
            <a:pPr algn="ctr"/>
            <a:r>
              <a:rPr lang="ru-RU" sz="2800" dirty="0"/>
              <a:t>Статья 13.15 КоАП. Злоупотребление свободой массовой информации</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22</a:t>
            </a:fld>
            <a:endParaRPr lang="ru-RU" dirty="0">
              <a:solidFill>
                <a:srgbClr val="FFFFFF"/>
              </a:solidFill>
            </a:endParaRPr>
          </a:p>
        </p:txBody>
      </p:sp>
      <p:sp>
        <p:nvSpPr>
          <p:cNvPr id="7" name="Прямоугольник 6"/>
          <p:cNvSpPr/>
          <p:nvPr/>
        </p:nvSpPr>
        <p:spPr>
          <a:xfrm>
            <a:off x="509517" y="989500"/>
            <a:ext cx="11172967" cy="4093428"/>
          </a:xfrm>
          <a:prstGeom prst="rect">
            <a:avLst/>
          </a:prstGeom>
          <a:solidFill>
            <a:schemeClr val="bg1"/>
          </a:solidFill>
        </p:spPr>
        <p:txBody>
          <a:bodyPr wrap="square">
            <a:spAutoFit/>
          </a:bodyPr>
          <a:lstStyle/>
          <a:p>
            <a:pPr indent="355600" algn="just">
              <a:buFont typeface="Wingdings" panose="05000000000000000000" pitchFamily="2" charset="2"/>
              <a:buChar char="ü"/>
              <a:tabLst>
                <a:tab pos="0" algn="l"/>
              </a:tabLst>
            </a:pPr>
            <a:r>
              <a:rPr lang="ru-RU" sz="2000" dirty="0">
                <a:solidFill>
                  <a:prstClr val="black"/>
                </a:solidFill>
              </a:rPr>
              <a:t>Изготовление и (или) распространение теле-, видео-, кинопрограмм, документальных и художественных фильмов, а также относящихся к специальным средствам массовой информации (далее – СМИ) информационных компьютерных файлов и программ обработки информационных текстов, содержащих скрытые вставки, воздействующие на подсознание людей и (или) оказывающие вредное влияние на их здоровье;</a:t>
            </a:r>
          </a:p>
          <a:p>
            <a:pPr indent="355600" algn="just">
              <a:buFont typeface="Wingdings" panose="05000000000000000000" pitchFamily="2" charset="2"/>
              <a:buChar char="ü"/>
              <a:tabLst>
                <a:tab pos="0" algn="l"/>
              </a:tabLst>
            </a:pPr>
            <a:r>
              <a:rPr lang="ru-RU" sz="2000" dirty="0" smtClean="0">
                <a:solidFill>
                  <a:prstClr val="black"/>
                </a:solidFill>
              </a:rPr>
              <a:t>Распространение </a:t>
            </a:r>
            <a:r>
              <a:rPr lang="ru-RU" sz="2000" dirty="0">
                <a:solidFill>
                  <a:prstClr val="black"/>
                </a:solidFill>
              </a:rPr>
              <a:t>информации об организациях, включенных в опубликованный перечень организаций, в отношении которых судом принято вступившее в законную силу решение о ликвидации или запрете деятельности по основаниям, предусмотренным Федеральным законом № 114-ФЗ "О противодействии экстремистской деятельности", или об организации, включенной в опубликованный единый федеральный список организаций, в том числе иностранных и международных организаций, признанных в соответствии с законодательством РФ террористическими, без указания на то, что соответствующее общественное объединение или иная организация ликвидированы или их деятельность запрещена</a:t>
            </a:r>
            <a:r>
              <a:rPr lang="ru-RU" sz="2000" dirty="0" smtClean="0">
                <a:solidFill>
                  <a:prstClr val="black"/>
                </a:solidFill>
              </a:rPr>
              <a:t>;</a:t>
            </a: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068613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90"/>
            <a:ext cx="11328000" cy="960074"/>
          </a:xfrm>
          <a:solidFill>
            <a:schemeClr val="bg1">
              <a:lumMod val="95000"/>
            </a:schemeClr>
          </a:solidFill>
          <a:ln>
            <a:noFill/>
          </a:ln>
        </p:spPr>
        <p:txBody>
          <a:bodyPr/>
          <a:lstStyle/>
          <a:p>
            <a:pPr algn="ctr"/>
            <a:r>
              <a:rPr lang="ru-RU" sz="2800" dirty="0"/>
              <a:t>Статья 13.15 КоАП. Злоупотребление свободой массовой </a:t>
            </a:r>
            <a:r>
              <a:rPr lang="ru-RU" sz="2800" dirty="0" smtClean="0"/>
              <a:t>информации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23</a:t>
            </a:fld>
            <a:endParaRPr lang="ru-RU" dirty="0">
              <a:solidFill>
                <a:srgbClr val="FFFFFF"/>
              </a:solidFill>
            </a:endParaRPr>
          </a:p>
        </p:txBody>
      </p:sp>
      <p:sp>
        <p:nvSpPr>
          <p:cNvPr id="7" name="Прямоугольник 6"/>
          <p:cNvSpPr/>
          <p:nvPr/>
        </p:nvSpPr>
        <p:spPr>
          <a:xfrm>
            <a:off x="659642" y="1153272"/>
            <a:ext cx="11172967" cy="5016758"/>
          </a:xfrm>
          <a:prstGeom prst="rect">
            <a:avLst/>
          </a:prstGeom>
          <a:solidFill>
            <a:schemeClr val="bg1"/>
          </a:solidFill>
        </p:spPr>
        <p:txBody>
          <a:bodyPr wrap="square">
            <a:spAutoFit/>
          </a:bodyPr>
          <a:lstStyle/>
          <a:p>
            <a:pPr indent="355600" algn="just">
              <a:buFont typeface="Wingdings" panose="05000000000000000000" pitchFamily="2" charset="2"/>
              <a:buChar char="ü"/>
            </a:pPr>
            <a:r>
              <a:rPr lang="ru-RU" sz="2000" dirty="0" smtClean="0">
                <a:solidFill>
                  <a:prstClr val="black"/>
                </a:solidFill>
              </a:rPr>
              <a:t>Публичное </a:t>
            </a:r>
            <a:r>
              <a:rPr lang="ru-RU" sz="2000" dirty="0">
                <a:solidFill>
                  <a:prstClr val="black"/>
                </a:solidFill>
              </a:rPr>
              <a:t>распространение выражающих явное неуважение к обществу сведений о днях воинской славы и памятных датах России, а равно публичное осквернение символов воинской славы России, публичное оскорбление памяти защитников Отечества либо публичное унижение чести и достоинства ветерана Великой Отечественной войны, в том числе совершенные с использованием СМИ либо информационно-телекоммуникационных сетей (далее – ИТС), включая сеть "Интернет"; информации, отрицающей факты, установленные приговором Международного военного трибунала для суда и наказания главных военных преступников европейских стран оси, либо одобряющей преступления, установленные указанным приговором, а равно публичное распространение заведомо ложных сведений о деятельности СССР в годы Второй мировой войны, о ветеранах Великой Отечественной войны, в том числе совершенные с использованием СМИ либо ИТС (включая сеть "Интернет");</a:t>
            </a:r>
          </a:p>
          <a:p>
            <a:pPr indent="355600" algn="just">
              <a:buFont typeface="Wingdings" panose="05000000000000000000" pitchFamily="2" charset="2"/>
              <a:buChar char="ü"/>
            </a:pPr>
            <a:r>
              <a:rPr lang="ru-RU" sz="2000" dirty="0" smtClean="0">
                <a:solidFill>
                  <a:prstClr val="black"/>
                </a:solidFill>
              </a:rPr>
              <a:t>Распространение </a:t>
            </a:r>
            <a:r>
              <a:rPr lang="ru-RU" sz="2000" dirty="0">
                <a:solidFill>
                  <a:prstClr val="black"/>
                </a:solidFill>
              </a:rPr>
              <a:t>в СМИ, а также в ИТС сведений, содержащих инструкции по самодельному изготовлению взрывчатых веществ и взрывных устройств, незаконному изготовлению или переделке оружия, основных частей огнестрельного оружия, если эти действия не содержат признаков уголовно наказуемого деяния;</a:t>
            </a:r>
          </a:p>
          <a:p>
            <a:pPr indent="355600" algn="just">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4119044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90"/>
            <a:ext cx="11328000" cy="960074"/>
          </a:xfrm>
          <a:solidFill>
            <a:schemeClr val="bg1">
              <a:lumMod val="95000"/>
            </a:schemeClr>
          </a:solidFill>
          <a:ln>
            <a:noFill/>
          </a:ln>
        </p:spPr>
        <p:txBody>
          <a:bodyPr/>
          <a:lstStyle/>
          <a:p>
            <a:pPr algn="ctr"/>
            <a:r>
              <a:rPr lang="ru-RU" sz="2800" dirty="0"/>
              <a:t>Статья 13.15 КоАП. Злоупотребление свободой массовой </a:t>
            </a:r>
            <a:r>
              <a:rPr lang="ru-RU" sz="2800" dirty="0" smtClean="0"/>
              <a:t>информации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24</a:t>
            </a:fld>
            <a:endParaRPr lang="ru-RU" dirty="0">
              <a:solidFill>
                <a:srgbClr val="FFFFFF"/>
              </a:solidFill>
            </a:endParaRPr>
          </a:p>
        </p:txBody>
      </p:sp>
      <p:sp>
        <p:nvSpPr>
          <p:cNvPr id="7" name="Прямоугольник 6"/>
          <p:cNvSpPr/>
          <p:nvPr/>
        </p:nvSpPr>
        <p:spPr>
          <a:xfrm>
            <a:off x="659642" y="1153272"/>
            <a:ext cx="11172967" cy="4708981"/>
          </a:xfrm>
          <a:prstGeom prst="rect">
            <a:avLst/>
          </a:prstGeom>
          <a:solidFill>
            <a:schemeClr val="bg1"/>
          </a:solidFill>
        </p:spPr>
        <p:txBody>
          <a:bodyPr wrap="square">
            <a:spAutoFit/>
          </a:bodyPr>
          <a:lstStyle/>
          <a:p>
            <a:pPr indent="355600" algn="just">
              <a:buFont typeface="Wingdings" panose="05000000000000000000" pitchFamily="2" charset="2"/>
              <a:buChar char="ü"/>
              <a:tabLst>
                <a:tab pos="355600" algn="l"/>
              </a:tabLst>
            </a:pPr>
            <a:r>
              <a:rPr lang="ru-RU" sz="2000" dirty="0" smtClean="0">
                <a:solidFill>
                  <a:prstClr val="black"/>
                </a:solidFill>
              </a:rPr>
              <a:t>Производство </a:t>
            </a:r>
            <a:r>
              <a:rPr lang="ru-RU" sz="2000" dirty="0">
                <a:solidFill>
                  <a:prstClr val="black"/>
                </a:solidFill>
              </a:rPr>
              <a:t>либо выпуск продукции СМИ, содержащей публичные призывы к осуществлению террористической деятельности, материалы, публично оправдывающие терроризм, или другие материалы, призывающие к осуществлению экстремистской деятельности либо обосновывающие или оправдывающие необходимость осуществления такой деятельности;</a:t>
            </a:r>
          </a:p>
          <a:p>
            <a:pPr indent="355600" algn="just">
              <a:buFont typeface="Wingdings" panose="05000000000000000000" pitchFamily="2" charset="2"/>
              <a:buChar char="ü"/>
              <a:tabLst>
                <a:tab pos="355600" algn="l"/>
              </a:tabLst>
            </a:pPr>
            <a:r>
              <a:rPr lang="ru-RU" sz="2000" dirty="0" smtClean="0">
                <a:solidFill>
                  <a:prstClr val="black"/>
                </a:solidFill>
              </a:rPr>
              <a:t>Распространение </a:t>
            </a:r>
            <a:r>
              <a:rPr lang="ru-RU" sz="2000" dirty="0">
                <a:solidFill>
                  <a:prstClr val="black"/>
                </a:solidFill>
              </a:rPr>
              <a:t>в СМИ, а также в ИТС заведомо недостоверной общественно значимой информации под видом достоверных сообщений, создавшее угрозу причинения вреда жизни и (или) здоровью граждан, имуществу, угрозу массового нарушения общественного порядка и (или) общественной безопасности либо угрозу создания помех функционированию или прекращения функционирования объектов жизнеобеспечения, транспортной или социальной инфраструктуры, кредитных организаций, объектов энергетики, промышленности или связи; заведомо недостоверной общественно значимой информации под видом достоверных сообщений, повлекшее создание помех функционированию объектов жизнеобеспечения, транспортной или социальной инфраструктуры, кредитных организаций, объектов энергетики, промышленности или связи, если эти действия не содержат уголовно наказуемого деяния, либо повторное совершение административного правонарушения</a:t>
            </a:r>
            <a:r>
              <a:rPr lang="ru-RU" sz="2000" dirty="0" smtClean="0">
                <a:solidFill>
                  <a:prstClr val="black"/>
                </a:solidFill>
              </a:rPr>
              <a:t>;</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649439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90"/>
            <a:ext cx="11328000" cy="960074"/>
          </a:xfrm>
          <a:solidFill>
            <a:schemeClr val="bg1">
              <a:lumMod val="95000"/>
            </a:schemeClr>
          </a:solidFill>
          <a:ln>
            <a:noFill/>
          </a:ln>
        </p:spPr>
        <p:txBody>
          <a:bodyPr/>
          <a:lstStyle/>
          <a:p>
            <a:pPr algn="ctr"/>
            <a:r>
              <a:rPr lang="ru-RU" sz="2800" dirty="0"/>
              <a:t>Статья 13.15 КоАП. Злоупотребление свободой массовой </a:t>
            </a:r>
            <a:r>
              <a:rPr lang="ru-RU" sz="2800" dirty="0" smtClean="0"/>
              <a:t>информации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25</a:t>
            </a:fld>
            <a:endParaRPr lang="ru-RU" dirty="0">
              <a:solidFill>
                <a:srgbClr val="FFFFFF"/>
              </a:solidFill>
            </a:endParaRPr>
          </a:p>
        </p:txBody>
      </p:sp>
      <p:sp>
        <p:nvSpPr>
          <p:cNvPr id="7" name="Прямоугольник 6"/>
          <p:cNvSpPr/>
          <p:nvPr/>
        </p:nvSpPr>
        <p:spPr>
          <a:xfrm>
            <a:off x="659641" y="1699183"/>
            <a:ext cx="11172967" cy="3785652"/>
          </a:xfrm>
          <a:prstGeom prst="rect">
            <a:avLst/>
          </a:prstGeom>
          <a:solidFill>
            <a:schemeClr val="bg1"/>
          </a:solidFill>
        </p:spPr>
        <p:txBody>
          <a:bodyPr wrap="square">
            <a:spAutoFit/>
          </a:bodyPr>
          <a:lstStyle/>
          <a:p>
            <a:pPr marL="342900" indent="-342900" algn="just">
              <a:buFont typeface="Wingdings" panose="05000000000000000000" pitchFamily="2" charset="2"/>
              <a:buChar char="ü"/>
              <a:tabLst>
                <a:tab pos="355600" algn="l"/>
              </a:tabLst>
            </a:pPr>
            <a:r>
              <a:rPr lang="ru-RU" sz="2000" dirty="0" smtClean="0">
                <a:solidFill>
                  <a:prstClr val="black"/>
                </a:solidFill>
              </a:rPr>
              <a:t>Распространение в СМИ, а также в ИТС под видом достоверных сообщений заведомо недостоверной информации об обстоятельствах, представляющих угрозу жизни и безопасности граждан, и (или) о принимаемых мерах по обеспечению безопасности населения и территорий, приемах и способах защиты от указанных обстоятельств, а также повлекшее смерть человека, причинение вреда здоровью человека или имуществу, массовое нарушение общественного порядка и (или) общественной безопасности, прекращение функционирования объектов жизнеобеспечения, транспортной или социальной инфраструктуры, кредитных организаций, объектов энергетики, промышленности или связи.</a:t>
            </a:r>
          </a:p>
          <a:p>
            <a:pPr indent="355600" algn="just">
              <a:tabLst>
                <a:tab pos="355600" algn="l"/>
              </a:tabLst>
            </a:pPr>
            <a:r>
              <a:rPr lang="ru-RU" sz="2000" b="1" i="1" dirty="0" smtClean="0">
                <a:solidFill>
                  <a:prstClr val="black"/>
                </a:solidFill>
              </a:rPr>
              <a:t>Указанные деяния влекут административные штрафы на граждан в размере до четырехсот тысяч рублей с конфискацией предмета административного правонарушения или без таковой; на должностных лиц - до девятисот тысяч рублей; на юридических лиц - до десяти миллионов рублей с конфискацией предмета административного правонарушения или без таковой.</a:t>
            </a:r>
            <a:endParaRPr lang="ru-RU" sz="2000" b="1" i="1"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34729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2202021"/>
          </a:xfrm>
          <a:solidFill>
            <a:schemeClr val="bg1">
              <a:lumMod val="95000"/>
            </a:schemeClr>
          </a:solidFill>
          <a:ln>
            <a:noFill/>
          </a:ln>
        </p:spPr>
        <p:txBody>
          <a:bodyPr/>
          <a:lstStyle/>
          <a:p>
            <a:pPr algn="ctr"/>
            <a:r>
              <a:rPr lang="ru-RU" sz="2800" dirty="0"/>
              <a:t>Ст. 20.28 КоАП. Организация деятельности общественного или религиозного объединения, в отношении которого действует имеющее законную силу решение о приостановлении его деятельности, а также участие в такой деятельности </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26</a:t>
            </a:fld>
            <a:endParaRPr lang="ru-RU" dirty="0">
              <a:solidFill>
                <a:srgbClr val="FFFFFF"/>
              </a:solidFill>
            </a:endParaRPr>
          </a:p>
        </p:txBody>
      </p:sp>
      <p:sp>
        <p:nvSpPr>
          <p:cNvPr id="7" name="Прямоугольник 6"/>
          <p:cNvSpPr/>
          <p:nvPr/>
        </p:nvSpPr>
        <p:spPr>
          <a:xfrm>
            <a:off x="659640" y="2562595"/>
            <a:ext cx="11172967" cy="1200329"/>
          </a:xfrm>
          <a:prstGeom prst="rect">
            <a:avLst/>
          </a:prstGeom>
          <a:solidFill>
            <a:schemeClr val="bg1"/>
          </a:solidFill>
        </p:spPr>
        <p:txBody>
          <a:bodyPr wrap="square">
            <a:spAutoFit/>
          </a:bodyPr>
          <a:lstStyle/>
          <a:p>
            <a:pPr indent="355600" algn="just">
              <a:tabLst>
                <a:tab pos="355600" algn="l"/>
              </a:tabLst>
            </a:pPr>
            <a:r>
              <a:rPr lang="ru-RU" sz="2400" b="1" i="1" dirty="0">
                <a:solidFill>
                  <a:prstClr val="black"/>
                </a:solidFill>
              </a:rPr>
              <a:t>влечет наложение административного штрафа на организаторов в размере от одной тысячи до двух тысяч рублей; на участников - от пятисот до одной тысячи рублей.</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088735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90"/>
            <a:ext cx="11328000" cy="1028314"/>
          </a:xfrm>
          <a:solidFill>
            <a:schemeClr val="bg1">
              <a:lumMod val="95000"/>
            </a:schemeClr>
          </a:solidFill>
          <a:ln>
            <a:noFill/>
          </a:ln>
        </p:spPr>
        <p:txBody>
          <a:bodyPr/>
          <a:lstStyle/>
          <a:p>
            <a:pPr algn="ctr"/>
            <a:r>
              <a:rPr lang="ru-RU" sz="2800" dirty="0"/>
              <a:t>Ст. 20.29 КоАП. Производство и распространение экстремистских материалов</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27</a:t>
            </a:fld>
            <a:endParaRPr lang="ru-RU" dirty="0">
              <a:solidFill>
                <a:srgbClr val="FFFFFF"/>
              </a:solidFill>
            </a:endParaRPr>
          </a:p>
        </p:txBody>
      </p:sp>
      <p:sp>
        <p:nvSpPr>
          <p:cNvPr id="7" name="Прямоугольник 6"/>
          <p:cNvSpPr/>
          <p:nvPr/>
        </p:nvSpPr>
        <p:spPr>
          <a:xfrm>
            <a:off x="659640" y="1467171"/>
            <a:ext cx="11172967" cy="4154984"/>
          </a:xfrm>
          <a:prstGeom prst="rect">
            <a:avLst/>
          </a:prstGeom>
          <a:solidFill>
            <a:schemeClr val="bg1"/>
          </a:solidFill>
        </p:spPr>
        <p:txBody>
          <a:bodyPr wrap="square">
            <a:spAutoFit/>
          </a:bodyPr>
          <a:lstStyle/>
          <a:p>
            <a:pPr indent="355600" algn="just">
              <a:buFont typeface="Wingdings" panose="05000000000000000000" pitchFamily="2" charset="2"/>
              <a:buChar char="ü"/>
              <a:tabLst>
                <a:tab pos="355600" algn="l"/>
              </a:tabLst>
            </a:pPr>
            <a:r>
              <a:rPr lang="ru-RU" sz="2400" dirty="0">
                <a:solidFill>
                  <a:prstClr val="black"/>
                </a:solidFill>
              </a:rPr>
              <a:t>Массовое распространение экстремистских материалов, включенных в опубликованный федеральный список экстремистских материалов, а равно их производство либо хранение в целях массового распространения, - влечет наложение административного штрафа на граждан в размере от одной тысячи до трех тысяч рублей либо административный арест на срок до пятнадцати суток с конфискацией указанных материалов и оборудования; на должностных лиц - от двух тысяч до пяти тысяч рублей с конфискацией материалов и оборудования; на юридических лиц </a:t>
            </a:r>
            <a:endParaRPr lang="ru-RU" sz="2400" dirty="0" smtClean="0">
              <a:solidFill>
                <a:prstClr val="black"/>
              </a:solidFill>
            </a:endParaRPr>
          </a:p>
          <a:p>
            <a:pPr indent="355600" algn="just">
              <a:tabLst>
                <a:tab pos="355600" algn="l"/>
              </a:tabLst>
            </a:pPr>
            <a:r>
              <a:rPr lang="ru-RU" sz="2400" dirty="0" smtClean="0">
                <a:solidFill>
                  <a:prstClr val="black"/>
                </a:solidFill>
              </a:rPr>
              <a:t>- </a:t>
            </a:r>
            <a:r>
              <a:rPr lang="ru-RU" sz="2400" b="1" i="1" dirty="0">
                <a:solidFill>
                  <a:prstClr val="black"/>
                </a:solidFill>
              </a:rPr>
              <a:t>от ста тысяч до одного миллиона рублей или административное приостановление деятельности на срок до девяноста суток с конфискацией материалов и оборудования</a:t>
            </a:r>
            <a:r>
              <a:rPr lang="ru-RU" sz="2000" b="1" i="1" dirty="0">
                <a:solidFill>
                  <a:prstClr val="black"/>
                </a:solidFill>
              </a:rPr>
              <a:t>.</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752803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1526493"/>
          </a:xfrm>
          <a:solidFill>
            <a:schemeClr val="bg1">
              <a:lumMod val="95000"/>
            </a:schemeClr>
          </a:solidFill>
          <a:ln>
            <a:noFill/>
          </a:ln>
        </p:spPr>
        <p:txBody>
          <a:bodyPr/>
          <a:lstStyle/>
          <a:p>
            <a:pPr algn="ctr"/>
            <a:r>
              <a:rPr lang="ru-RU" sz="2400" dirty="0"/>
              <a:t>Ст. 20.3 КоАП. Пропаганда либо публичное демонстрирование нацистской атрибутики или символики,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a:t>
            </a:r>
            <a:r>
              <a:rPr lang="ru-RU" sz="2400" dirty="0" smtClean="0"/>
              <a:t>законами</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28</a:t>
            </a:fld>
            <a:endParaRPr lang="ru-RU" dirty="0">
              <a:solidFill>
                <a:srgbClr val="FFFFFF"/>
              </a:solidFill>
            </a:endParaRPr>
          </a:p>
        </p:txBody>
      </p:sp>
      <p:sp>
        <p:nvSpPr>
          <p:cNvPr id="7" name="Прямоугольник 6"/>
          <p:cNvSpPr/>
          <p:nvPr/>
        </p:nvSpPr>
        <p:spPr>
          <a:xfrm>
            <a:off x="659641" y="1699183"/>
            <a:ext cx="11172967" cy="4708981"/>
          </a:xfrm>
          <a:prstGeom prst="rect">
            <a:avLst/>
          </a:prstGeom>
          <a:solidFill>
            <a:schemeClr val="bg1"/>
          </a:solidFill>
        </p:spPr>
        <p:txBody>
          <a:bodyPr wrap="square">
            <a:spAutoFit/>
          </a:bodyPr>
          <a:lstStyle/>
          <a:p>
            <a:pPr indent="355600" algn="just">
              <a:buFont typeface="Wingdings" panose="05000000000000000000" pitchFamily="2" charset="2"/>
              <a:buChar char="ü"/>
              <a:tabLst>
                <a:tab pos="355600" algn="l"/>
              </a:tabLst>
            </a:pPr>
            <a:r>
              <a:rPr lang="ru-RU" sz="2000" dirty="0">
                <a:solidFill>
                  <a:prstClr val="black"/>
                </a:solidFill>
              </a:rPr>
              <a:t>Пропаганда либо публичное демонстрирование нацистской атрибутики или символики, либо атрибутики или символики, сходных с нацистской атрибутикой или символикой до степени смешения,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законами;</a:t>
            </a:r>
          </a:p>
          <a:p>
            <a:pPr indent="355600" algn="just">
              <a:buFont typeface="Wingdings" panose="05000000000000000000" pitchFamily="2" charset="2"/>
              <a:buChar char="ü"/>
              <a:tabLst>
                <a:tab pos="355600" algn="l"/>
              </a:tabLst>
            </a:pPr>
            <a:r>
              <a:rPr lang="ru-RU" sz="2000" dirty="0" smtClean="0">
                <a:solidFill>
                  <a:prstClr val="black"/>
                </a:solidFill>
              </a:rPr>
              <a:t>Изготовление </a:t>
            </a:r>
            <a:r>
              <a:rPr lang="ru-RU" sz="2000" dirty="0">
                <a:solidFill>
                  <a:prstClr val="black"/>
                </a:solidFill>
              </a:rPr>
              <a:t>или сбыт в целях пропаганды либо приобретение в целях сбыта или пропаганды нацистской атрибутики или символики, либо атрибутики или символики, сходных с нацистской атрибутикой или символикой до степени смешения,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законами.</a:t>
            </a:r>
          </a:p>
          <a:p>
            <a:pPr indent="355600" algn="just">
              <a:tabLst>
                <a:tab pos="355600" algn="l"/>
              </a:tabLst>
            </a:pPr>
            <a:r>
              <a:rPr lang="ru-RU" sz="2000" b="1" i="1" dirty="0">
                <a:solidFill>
                  <a:prstClr val="black"/>
                </a:solidFill>
              </a:rPr>
              <a:t>Указанные деяния влекут наложение административного штрафа на граждан в размере до двух тысяч пятисот рублей с конфискацией предмета административного правонарушения; на должностных лиц - до пяти тысяч рублей с конфискацией предмета административного правонарушения; на юридических лиц - до ста тысяч рублей с конфискацией предмета административного правонарушения.</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177721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УГОЛОВНАЯ ОТВЕТСТВЕННОСТЬ ЗА ЭКСТРЕМИЗМ И ТЕРРОРИЗМ | Altayskoe.info"/>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858" b="68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0" y="2429300"/>
            <a:ext cx="6443443" cy="1685325"/>
          </a:xfrm>
        </p:spPr>
        <p:txBody>
          <a:bodyPr/>
          <a:lstStyle/>
          <a:p>
            <a:r>
              <a:rPr lang="ru-RU" dirty="0" smtClean="0"/>
              <a:t>5. </a:t>
            </a:r>
            <a:r>
              <a:rPr lang="ru-RU" dirty="0"/>
              <a:t>Уголовная ответственность за </a:t>
            </a:r>
            <a:r>
              <a:rPr lang="ru-RU" dirty="0" smtClean="0"/>
              <a:t>экстремистскую деятельность</a:t>
            </a:r>
            <a:endParaRPr lang="ru-RU" dirty="0"/>
          </a:p>
        </p:txBody>
      </p:sp>
      <p:sp>
        <p:nvSpPr>
          <p:cNvPr id="9" name="Текст 8"/>
          <p:cNvSpPr>
            <a:spLocks noGrp="1"/>
          </p:cNvSpPr>
          <p:nvPr>
            <p:ph type="body" sz="quarter" idx="13"/>
          </p:nvPr>
        </p:nvSpPr>
        <p:spPr>
          <a:xfrm>
            <a:off x="0" y="4110760"/>
            <a:ext cx="6455391" cy="1100565"/>
          </a:xfrm>
        </p:spPr>
        <p:txBody>
          <a:bodyPr/>
          <a:lstStyle/>
          <a:p>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29</a:t>
            </a:fld>
            <a:endParaRPr lang="ru-RU" dirty="0">
              <a:solidFill>
                <a:srgbClr val="FFFFFF"/>
              </a:solidFill>
            </a:endParaRPr>
          </a:p>
        </p:txBody>
      </p:sp>
      <p:sp>
        <p:nvSpPr>
          <p:cNvPr id="3" name="Прямоугольник 2"/>
          <p:cNvSpPr/>
          <p:nvPr/>
        </p:nvSpPr>
        <p:spPr>
          <a:xfrm>
            <a:off x="10495129" y="64008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91240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к в Германии борются с экстремизмом | Анализ событий в политической жизни  и обществе Германии | DW | 12.08.2007"/>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6877" r="687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0" y="2265408"/>
            <a:ext cx="6880172" cy="1958400"/>
          </a:xfrm>
        </p:spPr>
        <p:txBody>
          <a:bodyPr/>
          <a:lstStyle/>
          <a:p>
            <a:r>
              <a:rPr lang="ru-RU" dirty="0"/>
              <a:t>1. Радикальная и деструктивная деятельность: соотношение основных понятий</a:t>
            </a:r>
          </a:p>
        </p:txBody>
      </p:sp>
      <p:sp>
        <p:nvSpPr>
          <p:cNvPr id="9" name="Текст 8"/>
          <p:cNvSpPr>
            <a:spLocks noGrp="1"/>
          </p:cNvSpPr>
          <p:nvPr>
            <p:ph type="body" sz="quarter" idx="13"/>
          </p:nvPr>
        </p:nvSpPr>
        <p:spPr>
          <a:xfrm>
            <a:off x="0" y="4244454"/>
            <a:ext cx="6851176" cy="966871"/>
          </a:xfrm>
        </p:spPr>
        <p:txBody>
          <a:bodyPr/>
          <a:lstStyle/>
          <a:p>
            <a:pPr algn="r"/>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5" name="Нижний колонтитул 4"/>
          <p:cNvSpPr>
            <a:spLocks noGrp="1"/>
          </p:cNvSpPr>
          <p:nvPr>
            <p:ph type="ftr" sz="quarter" idx="11"/>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3</a:t>
            </a:fld>
            <a:endParaRPr lang="ru-RU" dirty="0">
              <a:solidFill>
                <a:srgbClr val="FFFFFF"/>
              </a:solidFill>
            </a:endParaRPr>
          </a:p>
        </p:txBody>
      </p:sp>
      <p:sp>
        <p:nvSpPr>
          <p:cNvPr id="4" name="Прямоугольник 3"/>
          <p:cNvSpPr/>
          <p:nvPr/>
        </p:nvSpPr>
        <p:spPr>
          <a:xfrm>
            <a:off x="10290412" y="6428095"/>
            <a:ext cx="1473958" cy="41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97263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646177"/>
          </a:xfrm>
          <a:solidFill>
            <a:schemeClr val="bg1">
              <a:lumMod val="95000"/>
            </a:schemeClr>
          </a:solidFill>
          <a:ln>
            <a:noFill/>
          </a:ln>
        </p:spPr>
        <p:txBody>
          <a:bodyPr/>
          <a:lstStyle/>
          <a:p>
            <a:pPr algn="ctr"/>
            <a:r>
              <a:rPr lang="ru-RU" sz="2800" dirty="0"/>
              <a:t>Уголовная ответственность за экстремистскую деятельность</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30</a:t>
            </a:fld>
            <a:endParaRPr lang="ru-RU" dirty="0">
              <a:solidFill>
                <a:srgbClr val="FFFFFF"/>
              </a:solidFill>
            </a:endParaRPr>
          </a:p>
        </p:txBody>
      </p:sp>
      <p:sp>
        <p:nvSpPr>
          <p:cNvPr id="7" name="Прямоугольник 6"/>
          <p:cNvSpPr/>
          <p:nvPr/>
        </p:nvSpPr>
        <p:spPr>
          <a:xfrm>
            <a:off x="413981" y="813647"/>
            <a:ext cx="11418628" cy="5940088"/>
          </a:xfrm>
          <a:prstGeom prst="rect">
            <a:avLst/>
          </a:prstGeom>
          <a:solidFill>
            <a:schemeClr val="bg1"/>
          </a:solidFill>
        </p:spPr>
        <p:txBody>
          <a:bodyPr wrap="square">
            <a:spAutoFit/>
          </a:bodyPr>
          <a:lstStyle/>
          <a:p>
            <a:pPr indent="355600" algn="just">
              <a:tabLst>
                <a:tab pos="355600" algn="l"/>
              </a:tabLst>
            </a:pPr>
            <a:r>
              <a:rPr lang="ru-RU" sz="2000" b="1" dirty="0" smtClean="0">
                <a:solidFill>
                  <a:prstClr val="black"/>
                </a:solidFill>
              </a:rPr>
              <a:t>ст</a:t>
            </a:r>
            <a:r>
              <a:rPr lang="ru-RU" sz="2000" b="1" dirty="0">
                <a:solidFill>
                  <a:prstClr val="black"/>
                </a:solidFill>
              </a:rPr>
              <a:t>. 280 </a:t>
            </a:r>
            <a:r>
              <a:rPr lang="ru-RU" sz="2000" b="1" dirty="0" smtClean="0">
                <a:solidFill>
                  <a:prstClr val="black"/>
                </a:solidFill>
              </a:rPr>
              <a:t>УК РФ «Публичные </a:t>
            </a:r>
            <a:r>
              <a:rPr lang="ru-RU" sz="2000" b="1" dirty="0">
                <a:solidFill>
                  <a:prstClr val="black"/>
                </a:solidFill>
              </a:rPr>
              <a:t>призывы к экстремистской деятельности». </a:t>
            </a:r>
            <a:r>
              <a:rPr lang="ru-RU" sz="2000" dirty="0" smtClean="0">
                <a:solidFill>
                  <a:prstClr val="black"/>
                </a:solidFill>
              </a:rPr>
              <a:t>Срок </a:t>
            </a:r>
            <a:r>
              <a:rPr lang="ru-RU" sz="2000" dirty="0">
                <a:solidFill>
                  <a:prstClr val="black"/>
                </a:solidFill>
              </a:rPr>
              <a:t>по ч. 1 ст. 280 - до 4 лет лишения свободы, а по ч. 2, то есть если призывы опубликованы в СМИ или в интернете, - до 5 лет; минимальное наказание - штраф в 100 тысяч рублей, но ч. 2 предполагает только принудительные работы или лишение свободы.</a:t>
            </a:r>
          </a:p>
          <a:p>
            <a:pPr indent="355600" algn="just">
              <a:tabLst>
                <a:tab pos="355600" algn="l"/>
              </a:tabLst>
            </a:pPr>
            <a:r>
              <a:rPr lang="ru-RU" sz="2000" b="1" i="1" dirty="0" smtClean="0">
                <a:solidFill>
                  <a:prstClr val="black"/>
                </a:solidFill>
              </a:rPr>
              <a:t>Сепаратизм</a:t>
            </a:r>
            <a:r>
              <a:rPr lang="ru-RU" sz="2000" dirty="0" smtClean="0">
                <a:solidFill>
                  <a:prstClr val="black"/>
                </a:solidFill>
              </a:rPr>
              <a:t> </a:t>
            </a:r>
            <a:r>
              <a:rPr lang="ru-RU" sz="2000" dirty="0">
                <a:solidFill>
                  <a:prstClr val="black"/>
                </a:solidFill>
              </a:rPr>
              <a:t>является формой экстремизма, призывы к нему покрываются статьей 280 УК </a:t>
            </a:r>
            <a:r>
              <a:rPr lang="ru-RU" sz="2000" dirty="0" smtClean="0">
                <a:solidFill>
                  <a:prstClr val="black"/>
                </a:solidFill>
              </a:rPr>
              <a:t>РФ.</a:t>
            </a:r>
          </a:p>
          <a:p>
            <a:pPr indent="355600" algn="just">
              <a:tabLst>
                <a:tab pos="355600" algn="l"/>
              </a:tabLst>
            </a:pPr>
            <a:r>
              <a:rPr lang="ru-RU" sz="2000" dirty="0" smtClean="0">
                <a:solidFill>
                  <a:prstClr val="black"/>
                </a:solidFill>
              </a:rPr>
              <a:t>Как </a:t>
            </a:r>
            <a:r>
              <a:rPr lang="ru-RU" sz="2000" dirty="0">
                <a:solidFill>
                  <a:prstClr val="black"/>
                </a:solidFill>
              </a:rPr>
              <a:t>и в статье 280, </a:t>
            </a:r>
            <a:r>
              <a:rPr lang="ru-RU" sz="2000" b="1" dirty="0">
                <a:solidFill>
                  <a:prstClr val="black"/>
                </a:solidFill>
              </a:rPr>
              <a:t>часть 2</a:t>
            </a:r>
            <a:r>
              <a:rPr lang="ru-RU" sz="2000" dirty="0">
                <a:solidFill>
                  <a:prstClr val="black"/>
                </a:solidFill>
              </a:rPr>
              <a:t> </a:t>
            </a:r>
            <a:r>
              <a:rPr lang="ru-RU" sz="2000" b="1" dirty="0">
                <a:solidFill>
                  <a:prstClr val="black"/>
                </a:solidFill>
              </a:rPr>
              <a:t>статьи 280.1 </a:t>
            </a:r>
            <a:r>
              <a:rPr lang="ru-RU" sz="2000" b="1" dirty="0" smtClean="0">
                <a:solidFill>
                  <a:prstClr val="black"/>
                </a:solidFill>
              </a:rPr>
              <a:t>УК РФ </a:t>
            </a:r>
            <a:r>
              <a:rPr lang="ru-RU" sz="2000" dirty="0" smtClean="0">
                <a:solidFill>
                  <a:prstClr val="black"/>
                </a:solidFill>
              </a:rPr>
              <a:t>относится</a:t>
            </a:r>
            <a:r>
              <a:rPr lang="ru-RU" sz="2000" b="1" dirty="0" smtClean="0">
                <a:solidFill>
                  <a:prstClr val="black"/>
                </a:solidFill>
              </a:rPr>
              <a:t> </a:t>
            </a:r>
            <a:r>
              <a:rPr lang="ru-RU" sz="2000" b="1" dirty="0">
                <a:solidFill>
                  <a:prstClr val="black"/>
                </a:solidFill>
              </a:rPr>
              <a:t>к использованию СМИ и интернета</a:t>
            </a:r>
            <a:r>
              <a:rPr lang="ru-RU" sz="2000" dirty="0">
                <a:solidFill>
                  <a:prstClr val="black"/>
                </a:solidFill>
              </a:rPr>
              <a:t>. Диапазон наказаний - практически такой же, как в статье 280</a:t>
            </a:r>
            <a:r>
              <a:rPr lang="ru-RU" sz="2000" dirty="0" smtClean="0">
                <a:solidFill>
                  <a:prstClr val="black"/>
                </a:solidFill>
              </a:rPr>
              <a:t>.</a:t>
            </a:r>
          </a:p>
          <a:p>
            <a:pPr indent="355600" algn="just">
              <a:tabLst>
                <a:tab pos="355600" algn="l"/>
              </a:tabLst>
            </a:pPr>
            <a:r>
              <a:rPr lang="ru-RU" sz="2000" b="1" dirty="0" smtClean="0">
                <a:solidFill>
                  <a:prstClr val="black"/>
                </a:solidFill>
              </a:rPr>
              <a:t>ст</a:t>
            </a:r>
            <a:r>
              <a:rPr lang="ru-RU" sz="2000" b="1" dirty="0">
                <a:solidFill>
                  <a:prstClr val="black"/>
                </a:solidFill>
              </a:rPr>
              <a:t>. 354.1 </a:t>
            </a:r>
            <a:r>
              <a:rPr lang="ru-RU" sz="2000" b="1" dirty="0" smtClean="0">
                <a:solidFill>
                  <a:prstClr val="black"/>
                </a:solidFill>
              </a:rPr>
              <a:t>УК РФ «Реабилитация </a:t>
            </a:r>
            <a:r>
              <a:rPr lang="ru-RU" sz="2000" b="1" dirty="0">
                <a:solidFill>
                  <a:prstClr val="black"/>
                </a:solidFill>
              </a:rPr>
              <a:t>нацизма</a:t>
            </a:r>
            <a:r>
              <a:rPr lang="ru-RU" sz="2000" dirty="0">
                <a:solidFill>
                  <a:prstClr val="black"/>
                </a:solidFill>
              </a:rPr>
              <a:t>». Она включает два существенно различающихся состава.</a:t>
            </a:r>
          </a:p>
          <a:p>
            <a:pPr indent="355600" algn="just">
              <a:tabLst>
                <a:tab pos="355600" algn="l"/>
              </a:tabLst>
            </a:pPr>
            <a:r>
              <a:rPr lang="ru-RU" sz="2000" dirty="0" smtClean="0">
                <a:solidFill>
                  <a:prstClr val="black"/>
                </a:solidFill>
              </a:rPr>
              <a:t>1: </a:t>
            </a:r>
            <a:r>
              <a:rPr lang="ru-RU" sz="2000" dirty="0">
                <a:solidFill>
                  <a:prstClr val="black"/>
                </a:solidFill>
              </a:rPr>
              <a:t>«Отрицание фактов,  установленных приговором Международного военного трибунала для суда и наказания главных военных преступников европейских стран оси, одобрение преступлений, установленных указанным приговором, а равно распространение заведомо ложных сведений о деятельности СССР в годы Второй мировой войны, совершенные публично». Это деяние подразумевает наказание от штрафа до лишения свободы на срок до 3 лет (при использовании СМИ, но не интернета, - </a:t>
            </a:r>
            <a:r>
              <a:rPr lang="ru-RU" sz="2000" dirty="0" smtClean="0">
                <a:solidFill>
                  <a:prstClr val="black"/>
                </a:solidFill>
              </a:rPr>
              <a:t>до </a:t>
            </a:r>
            <a:r>
              <a:rPr lang="ru-RU" sz="2000" dirty="0">
                <a:solidFill>
                  <a:prstClr val="black"/>
                </a:solidFill>
              </a:rPr>
              <a:t>5 лет).</a:t>
            </a:r>
          </a:p>
          <a:p>
            <a:pPr indent="355600" algn="just">
              <a:tabLst>
                <a:tab pos="355600" algn="l"/>
              </a:tabLst>
            </a:pPr>
            <a:r>
              <a:rPr lang="ru-RU" sz="2000" dirty="0" smtClean="0">
                <a:solidFill>
                  <a:prstClr val="black"/>
                </a:solidFill>
              </a:rPr>
              <a:t>2: </a:t>
            </a:r>
            <a:r>
              <a:rPr lang="ru-RU" sz="2000" dirty="0">
                <a:solidFill>
                  <a:prstClr val="black"/>
                </a:solidFill>
              </a:rPr>
              <a:t>«Распространение выражающих явное неуважение к обществу сведений о днях воинской славы и памятных датах России, связанных с защитой Отечества, а равно осквернение символов воинской славы России, совершенные публично», влечет наказание от штрафа до исправительных работ до одного года</a:t>
            </a:r>
            <a:r>
              <a:rPr lang="ru-RU" sz="2000" dirty="0" smtClean="0">
                <a:solidFill>
                  <a:prstClr val="black"/>
                </a:solidFill>
              </a:rPr>
              <a:t>.</a:t>
            </a: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696190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646177"/>
          </a:xfrm>
          <a:solidFill>
            <a:schemeClr val="bg1">
              <a:lumMod val="95000"/>
            </a:schemeClr>
          </a:solidFill>
          <a:ln>
            <a:noFill/>
          </a:ln>
        </p:spPr>
        <p:txBody>
          <a:bodyPr/>
          <a:lstStyle/>
          <a:p>
            <a:pPr algn="ctr"/>
            <a:r>
              <a:rPr lang="ru-RU" sz="2800" dirty="0"/>
              <a:t>Уголовная ответственность за экстремистскую </a:t>
            </a:r>
            <a:r>
              <a:rPr lang="ru-RU" sz="2800" dirty="0" smtClean="0"/>
              <a:t>деятельность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31</a:t>
            </a:fld>
            <a:endParaRPr lang="ru-RU" dirty="0">
              <a:solidFill>
                <a:srgbClr val="FFFFFF"/>
              </a:solidFill>
            </a:endParaRPr>
          </a:p>
        </p:txBody>
      </p:sp>
      <p:sp>
        <p:nvSpPr>
          <p:cNvPr id="7" name="Прямоугольник 6"/>
          <p:cNvSpPr/>
          <p:nvPr/>
        </p:nvSpPr>
        <p:spPr>
          <a:xfrm>
            <a:off x="413981" y="813647"/>
            <a:ext cx="11418628" cy="5016758"/>
          </a:xfrm>
          <a:prstGeom prst="rect">
            <a:avLst/>
          </a:prstGeom>
          <a:solidFill>
            <a:schemeClr val="bg1"/>
          </a:solidFill>
        </p:spPr>
        <p:txBody>
          <a:bodyPr wrap="square">
            <a:spAutoFit/>
          </a:bodyPr>
          <a:lstStyle/>
          <a:p>
            <a:pPr indent="355600" algn="just">
              <a:tabLst>
                <a:tab pos="355600" algn="l"/>
              </a:tabLst>
            </a:pPr>
            <a:r>
              <a:rPr lang="ru-RU" sz="2000" b="1" dirty="0" smtClean="0">
                <a:solidFill>
                  <a:prstClr val="black"/>
                </a:solidFill>
              </a:rPr>
              <a:t>Часть </a:t>
            </a:r>
            <a:r>
              <a:rPr lang="ru-RU" sz="2000" b="1" dirty="0">
                <a:solidFill>
                  <a:prstClr val="black"/>
                </a:solidFill>
              </a:rPr>
              <a:t>1 статьи </a:t>
            </a:r>
            <a:r>
              <a:rPr lang="ru-RU" sz="2000" b="1" dirty="0" smtClean="0">
                <a:solidFill>
                  <a:prstClr val="black"/>
                </a:solidFill>
              </a:rPr>
              <a:t>148 УК РФ: </a:t>
            </a:r>
            <a:r>
              <a:rPr lang="ru-RU" sz="2000" b="1" dirty="0">
                <a:solidFill>
                  <a:prstClr val="black"/>
                </a:solidFill>
              </a:rPr>
              <a:t>«Публичные действия, выражающие явное неуважение к обществу и совершенные в целях оскорбления религиозных чувств верующих». </a:t>
            </a:r>
            <a:r>
              <a:rPr lang="ru-RU" sz="2000" dirty="0">
                <a:solidFill>
                  <a:prstClr val="black"/>
                </a:solidFill>
              </a:rPr>
              <a:t>Наказания варьируются от штрафа без минимальной суммы до лишения свободы на один год. Судя по имеющейся практике, имеются в виду скорее реальные действия офлайн, но могут подразумеваться и высказывания, в том числе в интернете.</a:t>
            </a:r>
          </a:p>
          <a:p>
            <a:pPr indent="355600" algn="just">
              <a:tabLst>
                <a:tab pos="355600" algn="l"/>
              </a:tabLst>
            </a:pPr>
            <a:r>
              <a:rPr lang="ru-RU" sz="2000" b="1" dirty="0" smtClean="0">
                <a:solidFill>
                  <a:prstClr val="black"/>
                </a:solidFill>
              </a:rPr>
              <a:t>ст</a:t>
            </a:r>
            <a:r>
              <a:rPr lang="ru-RU" sz="2000" b="1" dirty="0">
                <a:solidFill>
                  <a:prstClr val="black"/>
                </a:solidFill>
              </a:rPr>
              <a:t>. </a:t>
            </a:r>
            <a:r>
              <a:rPr lang="ru-RU" sz="2000" b="1" dirty="0" smtClean="0">
                <a:solidFill>
                  <a:prstClr val="black"/>
                </a:solidFill>
              </a:rPr>
              <a:t>282 УК РФ </a:t>
            </a:r>
            <a:r>
              <a:rPr lang="ru-RU" sz="2000" b="1" dirty="0">
                <a:solidFill>
                  <a:prstClr val="black"/>
                </a:solidFill>
              </a:rPr>
              <a:t>«Возбуждение ненависти либо вражды, а равно унижение человеческого достоинства» </a:t>
            </a:r>
            <a:r>
              <a:rPr lang="ru-RU" sz="2000" dirty="0">
                <a:solidFill>
                  <a:prstClr val="black"/>
                </a:solidFill>
              </a:rPr>
              <a:t>охватывает широкий спектр публичных деяний, которые направлены на возбуждение ненависти и вражды к людям или унижение достоинства людей по ряду признаков - «пола, расы, национальности, языка, происхождения, отношения к религии, а равно принадлежности к какой-либо социальной группе». Высказывание должно быть сделано непременно публично, в том числе посредством СМИ или интернета.</a:t>
            </a:r>
          </a:p>
          <a:p>
            <a:pPr indent="355600" algn="just">
              <a:tabLst>
                <a:tab pos="355600" algn="l"/>
              </a:tabLst>
            </a:pPr>
            <a:r>
              <a:rPr lang="ru-RU" sz="2000" dirty="0">
                <a:solidFill>
                  <a:prstClr val="black"/>
                </a:solidFill>
              </a:rPr>
              <a:t>Наказания по части 1 статьи варьируют от ста тысяч рублей штрафа до 4 лет лишения свободы, а по части 2. предполагающей наличие отягчающих обстоятельств, включая угрозу применения насилия или действие группой, - от трехсот тысяч рублей штрафа до 5 лет лишения свободы. Реальное лишение свободы при приговоре только по статье 282 - редкость, но все же это порой случается.</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20199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646177"/>
          </a:xfrm>
          <a:solidFill>
            <a:schemeClr val="bg1">
              <a:lumMod val="95000"/>
            </a:schemeClr>
          </a:solidFill>
          <a:ln>
            <a:noFill/>
          </a:ln>
        </p:spPr>
        <p:txBody>
          <a:bodyPr/>
          <a:lstStyle/>
          <a:p>
            <a:pPr algn="ctr"/>
            <a:r>
              <a:rPr lang="ru-RU" sz="2800" dirty="0"/>
              <a:t>Уголовная ответственность за экстремистскую </a:t>
            </a:r>
            <a:r>
              <a:rPr lang="ru-RU" sz="2800" dirty="0" smtClean="0"/>
              <a:t>деятельность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32</a:t>
            </a:fld>
            <a:endParaRPr lang="ru-RU" dirty="0">
              <a:solidFill>
                <a:srgbClr val="FFFFFF"/>
              </a:solidFill>
            </a:endParaRPr>
          </a:p>
        </p:txBody>
      </p:sp>
      <p:sp>
        <p:nvSpPr>
          <p:cNvPr id="7" name="Прямоугольник 6"/>
          <p:cNvSpPr/>
          <p:nvPr/>
        </p:nvSpPr>
        <p:spPr>
          <a:xfrm>
            <a:off x="413981" y="813647"/>
            <a:ext cx="11418628" cy="5632311"/>
          </a:xfrm>
          <a:prstGeom prst="rect">
            <a:avLst/>
          </a:prstGeom>
          <a:solidFill>
            <a:schemeClr val="bg1"/>
          </a:solidFill>
        </p:spPr>
        <p:txBody>
          <a:bodyPr wrap="square">
            <a:spAutoFit/>
          </a:bodyPr>
          <a:lstStyle/>
          <a:p>
            <a:pPr indent="355600" algn="just">
              <a:tabLst>
                <a:tab pos="355600" algn="l"/>
              </a:tabLst>
            </a:pPr>
            <a:r>
              <a:rPr lang="ru-RU" sz="2000" b="1" dirty="0">
                <a:solidFill>
                  <a:prstClr val="black"/>
                </a:solidFill>
              </a:rPr>
              <a:t>Ст.282.1. Организация экстремистского сообщества предполагает следующие составы:</a:t>
            </a:r>
          </a:p>
          <a:p>
            <a:pPr indent="355600" algn="just">
              <a:tabLst>
                <a:tab pos="355600" algn="l"/>
              </a:tabLst>
            </a:pPr>
            <a:r>
              <a:rPr lang="ru-RU" sz="2000" dirty="0">
                <a:solidFill>
                  <a:prstClr val="black"/>
                </a:solidFill>
              </a:rPr>
              <a:t>Ч. 1 - создание организованной группы лиц для подготовки или совершения преступлений экстремистской направленности, а равно руководство таким экстремистским сообществом, его частью или входящими в такое сообщество структурными подразделениями, а также создание объединения организаторов, руководителей или иных представителей частей или структурных подразделений такого сообщества в целях разработки планов и (или) условий для совершения преступлений экстремистской направленности - наказывается штрафом в размере от четырехсот тысяч до восьмисот тысяч рублей или в размере заработной платы или иного дохода осужденного за период от двух до четырех лет либо лишением свободы на срок от шести до десяти лет с лишением права занимать определенные должности или заниматься определенной деятельностью на срок до десяти лет и с ограничением свободы на срок от одного года до двух лет.</a:t>
            </a:r>
          </a:p>
          <a:p>
            <a:pPr indent="355600" algn="just">
              <a:tabLst>
                <a:tab pos="355600" algn="l"/>
              </a:tabLst>
            </a:pPr>
            <a:r>
              <a:rPr lang="ru-RU" sz="2000" dirty="0">
                <a:solidFill>
                  <a:prstClr val="black"/>
                </a:solidFill>
              </a:rPr>
              <a:t>Ч. 1.1 - Склонение, вербовка или иное вовлечение лица в деятельность экстремистского сообщества </a:t>
            </a:r>
          </a:p>
          <a:p>
            <a:pPr indent="355600" algn="just">
              <a:tabLst>
                <a:tab pos="355600" algn="l"/>
              </a:tabLst>
            </a:pPr>
            <a:r>
              <a:rPr lang="ru-RU" sz="2000" dirty="0">
                <a:solidFill>
                  <a:prstClr val="black"/>
                </a:solidFill>
              </a:rPr>
              <a:t>Ч. 2 - Участие в экстремистском сообществе </a:t>
            </a:r>
          </a:p>
          <a:p>
            <a:pPr indent="355600" algn="just">
              <a:tabLst>
                <a:tab pos="355600" algn="l"/>
              </a:tabLst>
            </a:pPr>
            <a:r>
              <a:rPr lang="ru-RU" sz="2000" dirty="0">
                <a:solidFill>
                  <a:prstClr val="black"/>
                </a:solidFill>
              </a:rPr>
              <a:t> Ч. 3 - Деяния, предусмотренные частями 1, 1.1 или 2 статьи 282.1, совершенные лицом с использованием своего служебного положения.</a:t>
            </a:r>
          </a:p>
          <a:p>
            <a:pPr indent="355600" algn="just">
              <a:tabLst>
                <a:tab pos="355600" algn="l"/>
              </a:tabLst>
            </a:pPr>
            <a:r>
              <a:rPr lang="ru-RU" sz="2000" dirty="0">
                <a:solidFill>
                  <a:prstClr val="black"/>
                </a:solidFill>
              </a:rPr>
              <a:t>Наказания в зависимости от состава варьируются до самого строгого -  ограничения свободы, на срок от одного года до двух лет</a:t>
            </a:r>
            <a:r>
              <a:rPr lang="ru-RU" sz="2000" dirty="0" smtClean="0">
                <a:solidFill>
                  <a:prstClr val="black"/>
                </a:solidFill>
              </a:rPr>
              <a:t>.</a:t>
            </a: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924829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646177"/>
          </a:xfrm>
          <a:solidFill>
            <a:schemeClr val="bg1">
              <a:lumMod val="95000"/>
            </a:schemeClr>
          </a:solidFill>
          <a:ln>
            <a:noFill/>
          </a:ln>
        </p:spPr>
        <p:txBody>
          <a:bodyPr/>
          <a:lstStyle/>
          <a:p>
            <a:pPr algn="ctr"/>
            <a:r>
              <a:rPr lang="ru-RU" sz="2800" dirty="0"/>
              <a:t>Уголовная ответственность за экстремистскую </a:t>
            </a:r>
            <a:r>
              <a:rPr lang="ru-RU" sz="2800" dirty="0" smtClean="0"/>
              <a:t>деятельность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33</a:t>
            </a:fld>
            <a:endParaRPr lang="ru-RU" dirty="0">
              <a:solidFill>
                <a:srgbClr val="FFFFFF"/>
              </a:solidFill>
            </a:endParaRPr>
          </a:p>
        </p:txBody>
      </p:sp>
      <p:sp>
        <p:nvSpPr>
          <p:cNvPr id="7" name="Прямоугольник 6"/>
          <p:cNvSpPr/>
          <p:nvPr/>
        </p:nvSpPr>
        <p:spPr>
          <a:xfrm>
            <a:off x="413981" y="813647"/>
            <a:ext cx="11418628" cy="5940088"/>
          </a:xfrm>
          <a:prstGeom prst="rect">
            <a:avLst/>
          </a:prstGeom>
          <a:solidFill>
            <a:schemeClr val="bg1"/>
          </a:solidFill>
        </p:spPr>
        <p:txBody>
          <a:bodyPr wrap="square">
            <a:spAutoFit/>
          </a:bodyPr>
          <a:lstStyle/>
          <a:p>
            <a:pPr indent="355600" algn="just">
              <a:tabLst>
                <a:tab pos="355600" algn="l"/>
              </a:tabLst>
            </a:pPr>
            <a:r>
              <a:rPr lang="ru-RU" sz="2000" b="1" dirty="0">
                <a:solidFill>
                  <a:prstClr val="black"/>
                </a:solidFill>
              </a:rPr>
              <a:t>Статья 282.2. Организация деятельности экстремистской организации - общественного или религиозного объединения либо иной организации,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a:t>
            </a:r>
            <a:r>
              <a:rPr lang="ru-RU" sz="2000" dirty="0">
                <a:solidFill>
                  <a:prstClr val="black"/>
                </a:solidFill>
              </a:rPr>
              <a:t>, за исключением организаций, которые в соответствии с законодательством Российской Федерации признаны террористическими, - наказывается штрафом в размере от четырехсот тысяч до восьмисот тысяч рублей или в размере заработной платы или иного дохода осужденного за период от двух до четырех лет либо лишением свободы на срок от шести до десяти лет с лишением права занимать определенные должности или заниматься определенной деятельностью на срок до десяти лет и с ограничением свободы на срок от одного года до двух лет (ч. 1).</a:t>
            </a:r>
          </a:p>
          <a:p>
            <a:pPr indent="355600" algn="just">
              <a:tabLst>
                <a:tab pos="355600" algn="l"/>
              </a:tabLst>
            </a:pPr>
            <a:r>
              <a:rPr lang="ru-RU" sz="2000" dirty="0">
                <a:solidFill>
                  <a:prstClr val="black"/>
                </a:solidFill>
              </a:rPr>
              <a:t>По аналогии со ст. 282.1 УК РФ, склонение, вербовка или иное вовлечение лица в деятельность экстремистской организации (ч. 1.1) и участие в деятельности общественного или религиозного объединения либо иной организации,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 за исключением организаций, которые в соответствии с законодательством Российской Федерации признаны террористическими (ч. 2), а также с использованием своего служебного положения (ч.3) - являются квалифицированными и особо-квалифицированными (отягчающими) составами и предусматривают усиленную ответственность (самое строгое - ограничение свободы до 2 лет). </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040167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646177"/>
          </a:xfrm>
          <a:solidFill>
            <a:schemeClr val="bg1">
              <a:lumMod val="95000"/>
            </a:schemeClr>
          </a:solidFill>
          <a:ln>
            <a:noFill/>
          </a:ln>
        </p:spPr>
        <p:txBody>
          <a:bodyPr/>
          <a:lstStyle/>
          <a:p>
            <a:pPr algn="ctr"/>
            <a:r>
              <a:rPr lang="ru-RU" sz="2800" dirty="0"/>
              <a:t>Уголовная ответственность за экстремистскую </a:t>
            </a:r>
            <a:r>
              <a:rPr lang="ru-RU" sz="2800" dirty="0" smtClean="0"/>
              <a:t>деятельность (продолжение)</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34</a:t>
            </a:fld>
            <a:endParaRPr lang="ru-RU" dirty="0">
              <a:solidFill>
                <a:srgbClr val="FFFFFF"/>
              </a:solidFill>
            </a:endParaRPr>
          </a:p>
        </p:txBody>
      </p:sp>
      <p:sp>
        <p:nvSpPr>
          <p:cNvPr id="7" name="Прямоугольник 6"/>
          <p:cNvSpPr/>
          <p:nvPr/>
        </p:nvSpPr>
        <p:spPr>
          <a:xfrm>
            <a:off x="413981" y="1054088"/>
            <a:ext cx="11418628" cy="4401205"/>
          </a:xfrm>
          <a:prstGeom prst="rect">
            <a:avLst/>
          </a:prstGeom>
          <a:solidFill>
            <a:schemeClr val="bg1"/>
          </a:solidFill>
        </p:spPr>
        <p:txBody>
          <a:bodyPr wrap="square">
            <a:spAutoFit/>
          </a:bodyPr>
          <a:lstStyle/>
          <a:p>
            <a:pPr indent="355600" algn="just">
              <a:tabLst>
                <a:tab pos="355600" algn="l"/>
              </a:tabLst>
            </a:pPr>
            <a:r>
              <a:rPr lang="ru-RU" sz="2000" b="1" dirty="0">
                <a:solidFill>
                  <a:prstClr val="black"/>
                </a:solidFill>
              </a:rPr>
              <a:t>Статья 282.3. Финансирование экстремистской деятельности </a:t>
            </a:r>
            <a:r>
              <a:rPr lang="ru-RU" sz="2000" dirty="0">
                <a:solidFill>
                  <a:prstClr val="black"/>
                </a:solidFill>
              </a:rPr>
              <a:t>представляет собой предоставление или сбор средств либо оказание финансовых услуг, заведомо предназначенных для финансирования организации, подготовки и совершения	хотя бы одного из преступлений экстремистской направленности либо для обеспечения деятельности экстремистского сообщества или экстремистской организации (ч.1); те же деяния, совершенные лицом с использованием своего служебного положения (ч. 2).  Диапазон наказаний – сходный со ст. 282.2 УК РФ, но предусматривает дополнительно лишение свободы на срок от пяти до десяти лет (по ч. 2).</a:t>
            </a:r>
          </a:p>
          <a:p>
            <a:pPr indent="355600" algn="just">
              <a:tabLst>
                <a:tab pos="355600" algn="l"/>
              </a:tabLst>
            </a:pPr>
            <a:r>
              <a:rPr lang="ru-RU" sz="2000" dirty="0">
                <a:solidFill>
                  <a:prstClr val="black"/>
                </a:solidFill>
              </a:rPr>
              <a:t>В соответствии с примечанием, лицо, впервые совершившее преступление, предусмотренное данной статьей, освобождается от уголовной ответственности, если оно путем своевременного сообщения органам власти или иным образом способствовало предотвращению либо пресечению преступления, которое оно финансировало, а равно способствовало пресечению деятельности экстремистского сообщества или экстремистской организации, для обеспечения деятельности которых оно предоставляло или собирало средства либо оказывало финансовые услуги, если в его действиях не содержится иного состава преступления.</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865102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УГОЛОВНАЯ ОТВЕТСТВЕННОСТЬ ЗА ЭКСТРЕМИЗМ И ТЕРРОРИЗМ | Altayskoe.info"/>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858" b="68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1700" y="2429300"/>
            <a:ext cx="6443443" cy="1685325"/>
          </a:xfrm>
        </p:spPr>
        <p:txBody>
          <a:bodyPr/>
          <a:lstStyle/>
          <a:p>
            <a:r>
              <a:rPr lang="ru-RU" dirty="0" smtClean="0"/>
              <a:t>6. </a:t>
            </a:r>
            <a:r>
              <a:rPr lang="ru-RU" dirty="0"/>
              <a:t>Уголовная ответственность за терроризм</a:t>
            </a:r>
          </a:p>
        </p:txBody>
      </p:sp>
      <p:sp>
        <p:nvSpPr>
          <p:cNvPr id="9" name="Текст 8"/>
          <p:cNvSpPr>
            <a:spLocks noGrp="1"/>
          </p:cNvSpPr>
          <p:nvPr>
            <p:ph type="body" sz="quarter" idx="13"/>
          </p:nvPr>
        </p:nvSpPr>
        <p:spPr>
          <a:xfrm>
            <a:off x="0" y="4110760"/>
            <a:ext cx="6455391" cy="1100565"/>
          </a:xfrm>
        </p:spPr>
        <p:txBody>
          <a:bodyPr/>
          <a:lstStyle/>
          <a:p>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35</a:t>
            </a:fld>
            <a:endParaRPr lang="ru-RU" dirty="0">
              <a:solidFill>
                <a:srgbClr val="FFFFFF"/>
              </a:solidFill>
            </a:endParaRPr>
          </a:p>
        </p:txBody>
      </p:sp>
      <p:sp>
        <p:nvSpPr>
          <p:cNvPr id="3" name="Прямоугольник 2"/>
          <p:cNvSpPr/>
          <p:nvPr/>
        </p:nvSpPr>
        <p:spPr>
          <a:xfrm>
            <a:off x="10495129" y="64008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81003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p:cNvSpPr>
            <a:spLocks noGrp="1"/>
          </p:cNvSpPr>
          <p:nvPr>
            <p:ph type="title"/>
          </p:nvPr>
        </p:nvSpPr>
        <p:spPr>
          <a:xfrm>
            <a:off x="432000" y="245660"/>
            <a:ext cx="11328000" cy="618340"/>
          </a:xfrm>
          <a:solidFill>
            <a:schemeClr val="bg1">
              <a:lumMod val="95000"/>
            </a:schemeClr>
          </a:solidFill>
        </p:spPr>
        <p:txBody>
          <a:bodyPr/>
          <a:lstStyle/>
          <a:p>
            <a:pPr algn="ctr"/>
            <a:r>
              <a:rPr lang="ru-RU" dirty="0" smtClean="0"/>
              <a:t>Терроризм в широком понимании</a:t>
            </a:r>
            <a:endParaRPr lang="ru-RU" dirty="0"/>
          </a:p>
        </p:txBody>
      </p:sp>
      <p:sp>
        <p:nvSpPr>
          <p:cNvPr id="8" name="Текст 7"/>
          <p:cNvSpPr>
            <a:spLocks noGrp="1"/>
          </p:cNvSpPr>
          <p:nvPr>
            <p:ph type="body" sz="quarter" idx="32"/>
          </p:nvPr>
        </p:nvSpPr>
        <p:spPr>
          <a:xfrm>
            <a:off x="431800" y="941696"/>
            <a:ext cx="11339513" cy="426304"/>
          </a:xfrm>
          <a:solidFill>
            <a:schemeClr val="bg1">
              <a:lumMod val="95000"/>
            </a:schemeClr>
          </a:solidFill>
        </p:spPr>
        <p:txBody>
          <a:bodyPr/>
          <a:lstStyle/>
          <a:p>
            <a:pPr algn="ctr"/>
            <a:r>
              <a:rPr lang="ru-RU" sz="2000" b="1" dirty="0" smtClean="0"/>
              <a:t>включает в себя разные </a:t>
            </a:r>
            <a:r>
              <a:rPr lang="ru-RU" sz="2000" b="1" dirty="0" smtClean="0">
                <a:solidFill>
                  <a:srgbClr val="C00000"/>
                </a:solidFill>
              </a:rPr>
              <a:t>формы террористической деятельности</a:t>
            </a:r>
            <a:endParaRPr lang="ru-RU" sz="2000" b="1" dirty="0">
              <a:solidFill>
                <a:srgbClr val="C00000"/>
              </a:solidFill>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158979490"/>
              </p:ext>
            </p:extLst>
          </p:nvPr>
        </p:nvGraphicFramePr>
        <p:xfrm>
          <a:off x="431800" y="1460311"/>
          <a:ext cx="11328400" cy="498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ижний колонтитул 1"/>
          <p:cNvSpPr>
            <a:spLocks noGrp="1"/>
          </p:cNvSpPr>
          <p:nvPr>
            <p:ph type="ftr" sz="quarter" idx="12"/>
          </p:nvPr>
        </p:nvSpPr>
        <p:spPr/>
        <p:txBody>
          <a:bodyPr/>
          <a:lstStyle/>
          <a:p>
            <a:r>
              <a:rPr lang="ru-RU" smtClean="0">
                <a:solidFill>
                  <a:prstClr val="black">
                    <a:lumMod val="75000"/>
                    <a:lumOff val="25000"/>
                  </a:prstClr>
                </a:solidFill>
              </a:rPr>
              <a:t>Добавить нижний колонтитул</a:t>
            </a:r>
            <a:endParaRPr lang="ru-RU" dirty="0">
              <a:solidFill>
                <a:prstClr val="black">
                  <a:lumMod val="75000"/>
                  <a:lumOff val="25000"/>
                </a:prstClr>
              </a:solidFill>
            </a:endParaRP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36</a:t>
            </a:fld>
            <a:endParaRPr lang="ru-RU" dirty="0">
              <a:solidFill>
                <a:srgbClr val="FFFFFF"/>
              </a:solidFill>
            </a:endParaRPr>
          </a:p>
        </p:txBody>
      </p:sp>
    </p:spTree>
    <p:extLst>
      <p:ext uri="{BB962C8B-B14F-4D97-AF65-F5344CB8AC3E}">
        <p14:creationId xmlns:p14="http://schemas.microsoft.com/office/powerpoint/2010/main" val="931311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37</a:t>
            </a:fld>
            <a:endParaRPr lang="ru-RU" dirty="0">
              <a:solidFill>
                <a:srgbClr val="FFFFFF"/>
              </a:solidFill>
            </a:endParaRPr>
          </a:p>
        </p:txBody>
      </p:sp>
      <p:graphicFrame>
        <p:nvGraphicFramePr>
          <p:cNvPr id="14" name="Схема 13"/>
          <p:cNvGraphicFramePr/>
          <p:nvPr>
            <p:extLst>
              <p:ext uri="{D42A27DB-BD31-4B8C-83A1-F6EECF244321}">
                <p14:modId xmlns:p14="http://schemas.microsoft.com/office/powerpoint/2010/main" val="1933651583"/>
              </p:ext>
            </p:extLst>
          </p:nvPr>
        </p:nvGraphicFramePr>
        <p:xfrm>
          <a:off x="382137" y="272956"/>
          <a:ext cx="11464120" cy="596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476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38</a:t>
            </a:fld>
            <a:endParaRPr lang="ru-RU" dirty="0">
              <a:solidFill>
                <a:srgbClr val="FFFFFF"/>
              </a:solidFill>
            </a:endParaRPr>
          </a:p>
        </p:txBody>
      </p:sp>
      <p:sp>
        <p:nvSpPr>
          <p:cNvPr id="7" name="Заголовок 6"/>
          <p:cNvSpPr>
            <a:spLocks noGrp="1"/>
          </p:cNvSpPr>
          <p:nvPr>
            <p:ph type="title"/>
          </p:nvPr>
        </p:nvSpPr>
        <p:spPr>
          <a:xfrm>
            <a:off x="432000" y="300252"/>
            <a:ext cx="11328000" cy="668740"/>
          </a:xfrm>
          <a:solidFill>
            <a:schemeClr val="bg2"/>
          </a:solidFill>
        </p:spPr>
        <p:txBody>
          <a:bodyPr/>
          <a:lstStyle/>
          <a:p>
            <a:pPr algn="ctr"/>
            <a:r>
              <a:rPr lang="ru-RU" sz="3600" b="0" dirty="0" smtClean="0"/>
              <a:t>Отличительные признаки терроризма</a:t>
            </a:r>
            <a:endParaRPr lang="ru-RU" sz="3600" b="0" dirty="0"/>
          </a:p>
        </p:txBody>
      </p:sp>
      <p:sp>
        <p:nvSpPr>
          <p:cNvPr id="8" name="Прямоугольник 7"/>
          <p:cNvSpPr/>
          <p:nvPr/>
        </p:nvSpPr>
        <p:spPr>
          <a:xfrm>
            <a:off x="382137" y="1296538"/>
            <a:ext cx="11464120" cy="4885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buAutoNum type="arabicParenR"/>
            </a:pPr>
            <a:r>
              <a:rPr lang="ru-RU" sz="2400" dirty="0" smtClean="0">
                <a:solidFill>
                  <a:prstClr val="black"/>
                </a:solidFill>
              </a:rPr>
              <a:t>особые </a:t>
            </a:r>
            <a:r>
              <a:rPr lang="ru-RU" sz="2400" dirty="0">
                <a:solidFill>
                  <a:prstClr val="black"/>
                </a:solidFill>
              </a:rPr>
              <a:t>методы террористической деятельности, в </a:t>
            </a:r>
            <a:r>
              <a:rPr lang="ru-RU" sz="2400" dirty="0" err="1">
                <a:solidFill>
                  <a:prstClr val="black"/>
                </a:solidFill>
              </a:rPr>
              <a:t>т.ч</a:t>
            </a:r>
            <a:r>
              <a:rPr lang="ru-RU" sz="2400" dirty="0">
                <a:solidFill>
                  <a:prstClr val="black"/>
                </a:solidFill>
              </a:rPr>
              <a:t>.: </a:t>
            </a:r>
            <a:r>
              <a:rPr lang="ru-RU" sz="2400" dirty="0" smtClean="0">
                <a:solidFill>
                  <a:prstClr val="black"/>
                </a:solidFill>
              </a:rPr>
              <a:t>применение </a:t>
            </a:r>
            <a:r>
              <a:rPr lang="ru-RU" sz="2400" dirty="0">
                <a:solidFill>
                  <a:prstClr val="black"/>
                </a:solidFill>
              </a:rPr>
              <a:t>насилия, уничтожение (повреждение) имущества либо угроза причинения нежелательных последствий, создание условий, представляющих опасность для жизни, здоровья людей, сохранности их имущества;</a:t>
            </a:r>
          </a:p>
          <a:p>
            <a:pPr marL="457200" indent="-457200" algn="just">
              <a:buAutoNum type="arabicParenR"/>
            </a:pPr>
            <a:r>
              <a:rPr lang="ru-RU" sz="2400" dirty="0" smtClean="0">
                <a:solidFill>
                  <a:prstClr val="black"/>
                </a:solidFill>
              </a:rPr>
              <a:t>устрашение</a:t>
            </a:r>
            <a:r>
              <a:rPr lang="ru-RU" sz="2400" dirty="0">
                <a:solidFill>
                  <a:prstClr val="black"/>
                </a:solidFill>
              </a:rPr>
              <a:t>;</a:t>
            </a:r>
          </a:p>
          <a:p>
            <a:pPr marL="457200" indent="-457200" algn="just">
              <a:buAutoNum type="arabicParenR"/>
            </a:pPr>
            <a:r>
              <a:rPr lang="ru-RU" sz="2400" dirty="0" smtClean="0">
                <a:solidFill>
                  <a:prstClr val="black"/>
                </a:solidFill>
              </a:rPr>
              <a:t>публичность</a:t>
            </a:r>
            <a:r>
              <a:rPr lang="ru-RU" sz="2400" dirty="0">
                <a:solidFill>
                  <a:prstClr val="black"/>
                </a:solidFill>
              </a:rPr>
              <a:t>, пропагандистский характер террористических акций;</a:t>
            </a:r>
          </a:p>
          <a:p>
            <a:pPr marL="457200" indent="-457200" algn="just">
              <a:buAutoNum type="arabicParenR"/>
            </a:pPr>
            <a:r>
              <a:rPr lang="ru-RU" sz="2400" dirty="0" smtClean="0">
                <a:solidFill>
                  <a:prstClr val="black"/>
                </a:solidFill>
              </a:rPr>
              <a:t>стремление </a:t>
            </a:r>
            <a:r>
              <a:rPr lang="ru-RU" sz="2400" dirty="0">
                <a:solidFill>
                  <a:prstClr val="black"/>
                </a:solidFill>
              </a:rPr>
              <a:t>к достижению целей субъектов террористической деятельности путем психологического воздействия на лиц, не являющихся непосредственными жертвами насилия; </a:t>
            </a:r>
          </a:p>
          <a:p>
            <a:pPr marL="457200" indent="-457200" algn="just">
              <a:buAutoNum type="arabicParenR"/>
            </a:pPr>
            <a:r>
              <a:rPr lang="ru-RU" sz="2400" dirty="0" smtClean="0">
                <a:solidFill>
                  <a:prstClr val="black"/>
                </a:solidFill>
              </a:rPr>
              <a:t>повышенная </a:t>
            </a:r>
            <a:r>
              <a:rPr lang="ru-RU" sz="2400" dirty="0">
                <a:solidFill>
                  <a:prstClr val="black"/>
                </a:solidFill>
              </a:rPr>
              <a:t>общественная опасность.</a:t>
            </a:r>
          </a:p>
        </p:txBody>
      </p:sp>
    </p:spTree>
    <p:extLst>
      <p:ext uri="{BB962C8B-B14F-4D97-AF65-F5344CB8AC3E}">
        <p14:creationId xmlns:p14="http://schemas.microsoft.com/office/powerpoint/2010/main" val="1623457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9140" r="1914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6"/>
          <p:cNvSpPr>
            <a:spLocks noGrp="1"/>
          </p:cNvSpPr>
          <p:nvPr>
            <p:ph type="title"/>
          </p:nvPr>
        </p:nvSpPr>
        <p:spPr>
          <a:solidFill>
            <a:schemeClr val="bg1"/>
          </a:solidFill>
        </p:spPr>
        <p:txBody>
          <a:bodyPr/>
          <a:lstStyle/>
          <a:p>
            <a:pPr algn="ctr"/>
            <a:r>
              <a:rPr lang="ru-RU" sz="4000" dirty="0" smtClean="0"/>
              <a:t>Понятие терроризма</a:t>
            </a:r>
            <a:endParaRPr lang="ru-RU" sz="4000" dirty="0"/>
          </a:p>
        </p:txBody>
      </p:sp>
      <p:sp>
        <p:nvSpPr>
          <p:cNvPr id="4" name="Текст 3"/>
          <p:cNvSpPr>
            <a:spLocks noGrp="1"/>
          </p:cNvSpPr>
          <p:nvPr>
            <p:ph type="body" sz="quarter" idx="32"/>
          </p:nvPr>
        </p:nvSpPr>
        <p:spPr/>
        <p:txBody>
          <a:bodyPr/>
          <a:lstStyle/>
          <a:p>
            <a:r>
              <a:rPr lang="ru-RU" dirty="0"/>
              <a:t>Федеральный закон от 6 марта 2006 г. № 35-ФЗ «О противодействии терроризму»</a:t>
            </a:r>
          </a:p>
        </p:txBody>
      </p:sp>
      <p:sp>
        <p:nvSpPr>
          <p:cNvPr id="2" name="Объект 1"/>
          <p:cNvSpPr>
            <a:spLocks noGrp="1"/>
          </p:cNvSpPr>
          <p:nvPr>
            <p:ph sz="half" idx="1"/>
          </p:nvPr>
        </p:nvSpPr>
        <p:spPr>
          <a:xfrm>
            <a:off x="380160" y="423081"/>
            <a:ext cx="5472000" cy="5950423"/>
          </a:xfrm>
          <a:solidFill>
            <a:schemeClr val="bg1"/>
          </a:solidFill>
        </p:spPr>
        <p:txBody>
          <a:bodyPr anchor="t"/>
          <a:lstStyle/>
          <a:p>
            <a:r>
              <a:rPr lang="ru-RU" sz="2800" dirty="0" smtClean="0"/>
              <a:t>ТЕРРОРИЗМ </a:t>
            </a:r>
            <a:r>
              <a:rPr lang="ru-RU" sz="2800" dirty="0"/>
              <a:t>– идеология насилия и практика воздействия на принятие решения органами государственной власти, органами местного самоуправления или международными организациями, связанные с устрашением населения и (или) иными формами противоправных насильственных </a:t>
            </a:r>
            <a:r>
              <a:rPr lang="ru-RU" sz="2800" dirty="0" smtClean="0"/>
              <a:t>действий.</a:t>
            </a:r>
            <a:endParaRPr lang="ru-RU" sz="2800" dirty="0"/>
          </a:p>
        </p:txBody>
      </p:sp>
      <p:sp>
        <p:nvSpPr>
          <p:cNvPr id="6" name="Номер слайда 5"/>
          <p:cNvSpPr>
            <a:spLocks noGrp="1"/>
          </p:cNvSpPr>
          <p:nvPr>
            <p:ph type="sldNum" sz="quarter" idx="33"/>
          </p:nvPr>
        </p:nvSpPr>
        <p:spPr/>
        <p:txBody>
          <a:bodyPr/>
          <a:lstStyle/>
          <a:p>
            <a:fld id="{19B51A1E-902D-48AF-9020-955120F399B6}" type="slidenum">
              <a:rPr lang="ru-RU" smtClean="0">
                <a:solidFill>
                  <a:srgbClr val="FFFFFF"/>
                </a:solidFill>
              </a:rPr>
              <a:pPr/>
              <a:t>39</a:t>
            </a:fld>
            <a:endParaRPr lang="ru-RU" dirty="0">
              <a:solidFill>
                <a:srgbClr val="FFFFFF"/>
              </a:solidFill>
            </a:endParaRPr>
          </a:p>
        </p:txBody>
      </p:sp>
    </p:spTree>
    <p:extLst>
      <p:ext uri="{BB962C8B-B14F-4D97-AF65-F5344CB8AC3E}">
        <p14:creationId xmlns:p14="http://schemas.microsoft.com/office/powerpoint/2010/main" val="2117350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pPr rtl="0"/>
            <a:fld id="{19B51A1E-902D-48AF-9020-955120F399B6}" type="slidenum">
              <a:rPr lang="ru-RU" noProof="0" smtClean="0"/>
              <a:pPr rtl="0"/>
              <a:t>4</a:t>
            </a:fld>
            <a:endParaRPr lang="ru-RU" noProof="0" dirty="0"/>
          </a:p>
        </p:txBody>
      </p:sp>
      <p:sp>
        <p:nvSpPr>
          <p:cNvPr id="7" name="Заголовок 6"/>
          <p:cNvSpPr>
            <a:spLocks noGrp="1"/>
          </p:cNvSpPr>
          <p:nvPr>
            <p:ph type="title"/>
          </p:nvPr>
        </p:nvSpPr>
        <p:spPr>
          <a:xfrm>
            <a:off x="632346" y="464027"/>
            <a:ext cx="6000466" cy="3425586"/>
          </a:xfrm>
          <a:solidFill>
            <a:schemeClr val="bg1">
              <a:lumMod val="95000"/>
            </a:schemeClr>
          </a:solidFill>
        </p:spPr>
        <p:txBody>
          <a:bodyPr anchor="t"/>
          <a:lstStyle/>
          <a:p>
            <a:pPr indent="450850" algn="just">
              <a:lnSpc>
                <a:spcPct val="100000"/>
              </a:lnSpc>
            </a:pPr>
            <a:r>
              <a:rPr lang="ru-RU" sz="3000" b="0" dirty="0" smtClean="0"/>
              <a:t>Понятия </a:t>
            </a:r>
            <a:r>
              <a:rPr lang="ru-RU" sz="3000" b="0" dirty="0">
                <a:solidFill>
                  <a:srgbClr val="C00000"/>
                </a:solidFill>
              </a:rPr>
              <a:t>«деструкция», «деструктивное» </a:t>
            </a:r>
            <a:r>
              <a:rPr lang="ru-RU" sz="3000" b="0" dirty="0"/>
              <a:t>(от лат. «</a:t>
            </a:r>
            <a:r>
              <a:rPr lang="ru-RU" sz="3000" b="0" dirty="0" err="1"/>
              <a:t>destructio</a:t>
            </a:r>
            <a:r>
              <a:rPr lang="ru-RU" sz="3000" b="0" dirty="0"/>
              <a:t>» - разрушение, уничтожение, гибель, истребление, разорение, опустошение) связываются с чем-то «нехорошим», вредным, разрушительным для человека и организации</a:t>
            </a:r>
          </a:p>
        </p:txBody>
      </p:sp>
      <p:sp>
        <p:nvSpPr>
          <p:cNvPr id="2" name="Прямоугольник 1"/>
          <p:cNvSpPr/>
          <p:nvPr/>
        </p:nvSpPr>
        <p:spPr>
          <a:xfrm>
            <a:off x="10467833" y="6359856"/>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Экстремизм — это… Причины, проявления, виды и понятие экстремизма. Методы  борьбы и профилактики экстремизма — Антиэкстремиз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104" y="464025"/>
            <a:ext cx="4566550" cy="342558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2345" y="4233165"/>
            <a:ext cx="10927309" cy="1477328"/>
          </a:xfrm>
          <a:prstGeom prst="rect">
            <a:avLst/>
          </a:prstGeom>
          <a:solidFill>
            <a:schemeClr val="bg1">
              <a:lumMod val="95000"/>
            </a:schemeClr>
          </a:solidFill>
          <a:ln>
            <a:solidFill>
              <a:schemeClr val="tx1"/>
            </a:solidFill>
          </a:ln>
        </p:spPr>
        <p:txBody>
          <a:bodyPr wrap="square">
            <a:spAutoFit/>
          </a:bodyPr>
          <a:lstStyle/>
          <a:p>
            <a:pPr indent="450850"/>
            <a:r>
              <a:rPr lang="ru-RU" sz="3000" dirty="0"/>
              <a:t>Деструктивным можно назвать </a:t>
            </a:r>
            <a:r>
              <a:rPr lang="ru-RU" sz="3000" dirty="0">
                <a:solidFill>
                  <a:srgbClr val="C00000"/>
                </a:solidFill>
              </a:rPr>
              <a:t>поведение, идеи, взгляды</a:t>
            </a:r>
            <a:r>
              <a:rPr lang="ru-RU" sz="3000" dirty="0"/>
              <a:t>, которые не соответствуют сложившимся общественным нормам. </a:t>
            </a:r>
          </a:p>
        </p:txBody>
      </p:sp>
    </p:spTree>
    <p:extLst>
      <p:ext uri="{BB962C8B-B14F-4D97-AF65-F5344CB8AC3E}">
        <p14:creationId xmlns:p14="http://schemas.microsoft.com/office/powerpoint/2010/main" val="3792113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Сочинение Терроризм проблема 21 века"/>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9140" r="191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solidFill>
            <a:schemeClr val="bg1"/>
          </a:solidFill>
        </p:spPr>
        <p:txBody>
          <a:bodyPr/>
          <a:lstStyle/>
          <a:p>
            <a:pPr algn="ctr"/>
            <a:r>
              <a:rPr lang="ru-RU" sz="3200" dirty="0" smtClean="0"/>
              <a:t>Понятие террористической деятельности</a:t>
            </a:r>
            <a:endParaRPr lang="ru-RU" sz="3200" dirty="0"/>
          </a:p>
        </p:txBody>
      </p:sp>
      <p:sp>
        <p:nvSpPr>
          <p:cNvPr id="4" name="Текст 3"/>
          <p:cNvSpPr>
            <a:spLocks noGrp="1"/>
          </p:cNvSpPr>
          <p:nvPr>
            <p:ph type="body" sz="quarter" idx="32"/>
          </p:nvPr>
        </p:nvSpPr>
        <p:spPr>
          <a:xfrm>
            <a:off x="7111800" y="4787900"/>
            <a:ext cx="4648200" cy="848625"/>
          </a:xfrm>
          <a:solidFill>
            <a:schemeClr val="bg1">
              <a:lumMod val="95000"/>
              <a:alpha val="80000"/>
            </a:schemeClr>
          </a:solidFill>
        </p:spPr>
        <p:txBody>
          <a:bodyPr/>
          <a:lstStyle/>
          <a:p>
            <a:r>
              <a:rPr lang="ru-RU" dirty="0">
                <a:solidFill>
                  <a:schemeClr val="tx1"/>
                </a:solidFill>
              </a:rPr>
              <a:t>Федеральный закон от 6 марта 2006 г. № 35-ФЗ «О противодействии терроризму»</a:t>
            </a:r>
          </a:p>
        </p:txBody>
      </p:sp>
      <p:sp>
        <p:nvSpPr>
          <p:cNvPr id="2" name="Объект 1"/>
          <p:cNvSpPr>
            <a:spLocks noGrp="1"/>
          </p:cNvSpPr>
          <p:nvPr>
            <p:ph sz="half" idx="1"/>
          </p:nvPr>
        </p:nvSpPr>
        <p:spPr>
          <a:xfrm>
            <a:off x="380160" y="191069"/>
            <a:ext cx="5472000" cy="6155140"/>
          </a:xfrm>
        </p:spPr>
        <p:txBody>
          <a:bodyPr anchor="t"/>
          <a:lstStyle/>
          <a:p>
            <a:pPr marL="0" indent="0">
              <a:lnSpc>
                <a:spcPct val="100000"/>
              </a:lnSpc>
              <a:spcBef>
                <a:spcPts val="0"/>
              </a:spcBef>
              <a:buNone/>
            </a:pPr>
            <a:r>
              <a:rPr lang="ru-RU" sz="2000" dirty="0" smtClean="0"/>
              <a:t>ТЕРРОРИСТИЧЕСКАЯ ДЕЯТЕЛЬНОСТЬ </a:t>
            </a:r>
            <a:r>
              <a:rPr lang="ru-RU" sz="2000" dirty="0"/>
              <a:t>– </a:t>
            </a:r>
            <a:r>
              <a:rPr lang="ru-RU" dirty="0"/>
              <a:t>деятельность, включающая в себя:</a:t>
            </a:r>
          </a:p>
          <a:p>
            <a:pPr marL="0" indent="0">
              <a:lnSpc>
                <a:spcPct val="100000"/>
              </a:lnSpc>
              <a:spcBef>
                <a:spcPts val="0"/>
              </a:spcBef>
              <a:buNone/>
            </a:pPr>
            <a:r>
              <a:rPr lang="ru-RU" dirty="0"/>
              <a:t>а) организацию, планирование, подготовку, финансирование и реализацию террористического акта;</a:t>
            </a:r>
          </a:p>
          <a:p>
            <a:pPr marL="0" indent="0">
              <a:lnSpc>
                <a:spcPct val="100000"/>
              </a:lnSpc>
              <a:spcBef>
                <a:spcPts val="0"/>
              </a:spcBef>
              <a:buNone/>
            </a:pPr>
            <a:r>
              <a:rPr lang="ru-RU" dirty="0"/>
              <a:t>б) подстрекательство к террористическому акту;</a:t>
            </a:r>
          </a:p>
          <a:p>
            <a:pPr marL="0" indent="0">
              <a:lnSpc>
                <a:spcPct val="100000"/>
              </a:lnSpc>
              <a:spcBef>
                <a:spcPts val="0"/>
              </a:spcBef>
              <a:buNone/>
            </a:pPr>
            <a:r>
              <a:rPr lang="ru-RU" dirty="0"/>
              <a:t>в) организацию незаконного вооруженного формирования, преступного сообщества (преступной организации), организованной группы для реализации террористического акта, а равно участие в такой структуре;</a:t>
            </a:r>
          </a:p>
          <a:p>
            <a:pPr marL="0" indent="0">
              <a:lnSpc>
                <a:spcPct val="100000"/>
              </a:lnSpc>
              <a:spcBef>
                <a:spcPts val="0"/>
              </a:spcBef>
              <a:buNone/>
            </a:pPr>
            <a:r>
              <a:rPr lang="ru-RU" dirty="0"/>
              <a:t>г) вербовку, вооружение, обучение и использование террористов;</a:t>
            </a:r>
          </a:p>
          <a:p>
            <a:pPr marL="0" indent="0">
              <a:lnSpc>
                <a:spcPct val="100000"/>
              </a:lnSpc>
              <a:spcBef>
                <a:spcPts val="0"/>
              </a:spcBef>
              <a:buNone/>
            </a:pPr>
            <a:r>
              <a:rPr lang="ru-RU" dirty="0"/>
              <a:t>д) информационное или иное пособничество в планировании, подготовке или реализации террористического акта;</a:t>
            </a:r>
          </a:p>
          <a:p>
            <a:pPr marL="0" indent="0">
              <a:lnSpc>
                <a:spcPct val="100000"/>
              </a:lnSpc>
              <a:spcBef>
                <a:spcPts val="0"/>
              </a:spcBef>
              <a:buNone/>
            </a:pPr>
            <a:r>
              <a:rPr lang="ru-RU" dirty="0"/>
              <a:t>е) пропаганду идей терроризма, распространение материалов или информации, призывающих к осуществлению террористической деятельности либо обосновывающих или оправдывающих необходимость осуществления такой деятельности».</a:t>
            </a:r>
          </a:p>
        </p:txBody>
      </p:sp>
      <p:sp>
        <p:nvSpPr>
          <p:cNvPr id="6" name="Номер слайда 5"/>
          <p:cNvSpPr>
            <a:spLocks noGrp="1"/>
          </p:cNvSpPr>
          <p:nvPr>
            <p:ph type="sldNum" sz="quarter" idx="33"/>
          </p:nvPr>
        </p:nvSpPr>
        <p:spPr/>
        <p:txBody>
          <a:bodyPr/>
          <a:lstStyle/>
          <a:p>
            <a:fld id="{19B51A1E-902D-48AF-9020-955120F399B6}" type="slidenum">
              <a:rPr lang="ru-RU" smtClean="0">
                <a:solidFill>
                  <a:srgbClr val="FFFFFF"/>
                </a:solidFill>
              </a:rPr>
              <a:pPr/>
              <a:t>40</a:t>
            </a:fld>
            <a:endParaRPr lang="ru-RU" dirty="0">
              <a:solidFill>
                <a:srgbClr val="FFFFFF"/>
              </a:solidFill>
            </a:endParaRPr>
          </a:p>
        </p:txBody>
      </p:sp>
    </p:spTree>
    <p:extLst>
      <p:ext uri="{BB962C8B-B14F-4D97-AF65-F5344CB8AC3E}">
        <p14:creationId xmlns:p14="http://schemas.microsoft.com/office/powerpoint/2010/main" val="3607600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Адвокат по статье 205 УК РФ в СПб, юридическая помощь | Питерский адвокат  Александров Константин Сергеевич"/>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9495" r="294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7111800" y="3398293"/>
            <a:ext cx="4648200" cy="1389606"/>
          </a:xfrm>
          <a:solidFill>
            <a:schemeClr val="bg1"/>
          </a:solidFill>
        </p:spPr>
        <p:txBody>
          <a:bodyPr/>
          <a:lstStyle/>
          <a:p>
            <a:pPr algn="l"/>
            <a:r>
              <a:rPr lang="ru-RU" sz="4000" dirty="0" smtClean="0"/>
              <a:t>Понятие террористического акта</a:t>
            </a:r>
            <a:endParaRPr lang="ru-RU" sz="4000" dirty="0"/>
          </a:p>
        </p:txBody>
      </p:sp>
      <p:sp>
        <p:nvSpPr>
          <p:cNvPr id="4" name="Текст 3"/>
          <p:cNvSpPr>
            <a:spLocks noGrp="1"/>
          </p:cNvSpPr>
          <p:nvPr>
            <p:ph type="body" sz="quarter" idx="32"/>
          </p:nvPr>
        </p:nvSpPr>
        <p:spPr/>
        <p:txBody>
          <a:bodyPr/>
          <a:lstStyle/>
          <a:p>
            <a:r>
              <a:rPr lang="ru-RU" dirty="0"/>
              <a:t>Федеральный закон от 6 марта 2006 г. № 35-ФЗ «О противодействии терроризму»</a:t>
            </a:r>
          </a:p>
        </p:txBody>
      </p:sp>
      <p:sp>
        <p:nvSpPr>
          <p:cNvPr id="2" name="Объект 1"/>
          <p:cNvSpPr>
            <a:spLocks noGrp="1"/>
          </p:cNvSpPr>
          <p:nvPr>
            <p:ph sz="half" idx="1"/>
          </p:nvPr>
        </p:nvSpPr>
        <p:spPr>
          <a:xfrm>
            <a:off x="380160" y="368490"/>
            <a:ext cx="5472000" cy="6005014"/>
          </a:xfrm>
        </p:spPr>
        <p:txBody>
          <a:bodyPr anchor="t"/>
          <a:lstStyle/>
          <a:p>
            <a:r>
              <a:rPr lang="ru-RU" sz="2800" dirty="0" smtClean="0"/>
              <a:t>ТЕРРОРИСТИЧЕСКИЙ АКТ </a:t>
            </a:r>
            <a:r>
              <a:rPr lang="ru-RU" sz="2800" dirty="0"/>
              <a:t>– совершение взрыва, поджога или иных действий, устрашающих население и создающих опасность гибели человека, причинения значительного имущественного ущерба либо наступления иных тяжких последствий, в целях дестабилизации деятельности органов власти или международных организаций либо воздействия на принятие ими решений, а также угроза совершения указанных действий в тех же целях</a:t>
            </a:r>
          </a:p>
        </p:txBody>
      </p:sp>
      <p:sp>
        <p:nvSpPr>
          <p:cNvPr id="6" name="Номер слайда 5"/>
          <p:cNvSpPr>
            <a:spLocks noGrp="1"/>
          </p:cNvSpPr>
          <p:nvPr>
            <p:ph type="sldNum" sz="quarter" idx="33"/>
          </p:nvPr>
        </p:nvSpPr>
        <p:spPr/>
        <p:txBody>
          <a:bodyPr/>
          <a:lstStyle/>
          <a:p>
            <a:fld id="{19B51A1E-902D-48AF-9020-955120F399B6}" type="slidenum">
              <a:rPr lang="ru-RU" smtClean="0">
                <a:solidFill>
                  <a:srgbClr val="FFFFFF"/>
                </a:solidFill>
              </a:rPr>
              <a:pPr/>
              <a:t>41</a:t>
            </a:fld>
            <a:endParaRPr lang="ru-RU" dirty="0">
              <a:solidFill>
                <a:srgbClr val="FFFFFF"/>
              </a:solidFill>
            </a:endParaRPr>
          </a:p>
        </p:txBody>
      </p:sp>
    </p:spTree>
    <p:extLst>
      <p:ext uri="{BB962C8B-B14F-4D97-AF65-F5344CB8AC3E}">
        <p14:creationId xmlns:p14="http://schemas.microsoft.com/office/powerpoint/2010/main" val="259799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42</a:t>
            </a:fld>
            <a:endParaRPr lang="ru-RU" dirty="0">
              <a:solidFill>
                <a:srgbClr val="FFFFFF"/>
              </a:solidFill>
            </a:endParaRPr>
          </a:p>
        </p:txBody>
      </p:sp>
      <p:sp>
        <p:nvSpPr>
          <p:cNvPr id="7" name="Заголовок 6"/>
          <p:cNvSpPr>
            <a:spLocks noGrp="1"/>
          </p:cNvSpPr>
          <p:nvPr>
            <p:ph type="title"/>
          </p:nvPr>
        </p:nvSpPr>
        <p:spPr>
          <a:xfrm>
            <a:off x="450197" y="177423"/>
            <a:ext cx="11328000" cy="668740"/>
          </a:xfrm>
          <a:solidFill>
            <a:schemeClr val="bg2"/>
          </a:solidFill>
        </p:spPr>
        <p:txBody>
          <a:bodyPr/>
          <a:lstStyle/>
          <a:p>
            <a:pPr algn="ctr"/>
            <a:r>
              <a:rPr lang="ru-RU" sz="2400" dirty="0"/>
              <a:t>Преступления, </a:t>
            </a:r>
            <a:r>
              <a:rPr lang="ru-RU" sz="2400" dirty="0" smtClean="0"/>
              <a:t>по которым </a:t>
            </a:r>
            <a:r>
              <a:rPr lang="ru-RU" sz="2400" dirty="0"/>
              <a:t>производится оценка уровня террористической </a:t>
            </a:r>
            <a:r>
              <a:rPr lang="ru-RU" sz="2400" dirty="0" smtClean="0"/>
              <a:t>активности</a:t>
            </a:r>
            <a:endParaRPr lang="ru-RU" sz="2400" dirty="0"/>
          </a:p>
        </p:txBody>
      </p:sp>
      <p:sp>
        <p:nvSpPr>
          <p:cNvPr id="8" name="Прямоугольник 7"/>
          <p:cNvSpPr/>
          <p:nvPr/>
        </p:nvSpPr>
        <p:spPr>
          <a:xfrm>
            <a:off x="382137" y="1105470"/>
            <a:ext cx="11464120" cy="5076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ru-RU" sz="2400" dirty="0">
              <a:solidFill>
                <a:prstClr val="black"/>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57708467"/>
              </p:ext>
            </p:extLst>
          </p:nvPr>
        </p:nvGraphicFramePr>
        <p:xfrm>
          <a:off x="382137" y="928043"/>
          <a:ext cx="11277491" cy="5456057"/>
        </p:xfrm>
        <a:graphic>
          <a:graphicData uri="http://schemas.openxmlformats.org/drawingml/2006/table">
            <a:tbl>
              <a:tblPr firstRow="1" firstCol="1" bandRow="1">
                <a:tableStyleId>{073A0DAA-6AF3-43AB-8588-CEC1D06C72B9}</a:tableStyleId>
              </a:tblPr>
              <a:tblGrid>
                <a:gridCol w="1463446"/>
                <a:gridCol w="9814045"/>
              </a:tblGrid>
              <a:tr h="338465">
                <a:tc>
                  <a:txBody>
                    <a:bodyPr/>
                    <a:lstStyle/>
                    <a:p>
                      <a:pPr algn="ctr">
                        <a:lnSpc>
                          <a:spcPct val="115000"/>
                        </a:lnSpc>
                        <a:spcAft>
                          <a:spcPts val="0"/>
                        </a:spcAft>
                      </a:pPr>
                      <a:r>
                        <a:rPr lang="ru-RU" sz="1600" dirty="0">
                          <a:effectLst/>
                        </a:rPr>
                        <a:t>Номер статьи</a:t>
                      </a:r>
                      <a:endParaRPr lang="ru-RU"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Норма статьи</a:t>
                      </a:r>
                      <a:endParaRPr lang="ru-RU" sz="16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Террористический акт</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205.1</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Содействие террористической деятельности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205.2</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Публичные призывы к осуществлению террористической деятельности или публичное оправдание терроризма</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205.3</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Прохождение обучения в целях осуществления террористической деятельности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205.4</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Организация террористического сообщества и участие в нем</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205.5</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Организация деятельности террористической организации и участие в деятельности такой организации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205.6</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Несообщение о преступлении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206</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Захват заложника</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207</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Заведомо ложное сообщение об акте терроризма*</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208</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Организация незаконного вооруженного формирования или участие в нем</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209</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Бандитизм*</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210</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Организация преступного сообщества (преступной организации) или участие в нем (ней)*</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a:effectLst/>
                        </a:rPr>
                        <a:t>211</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Угон воздушного или водного транспорта либо железнодорожного подвижного состава*</a:t>
                      </a:r>
                      <a:endParaRPr lang="ru-RU"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22662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43</a:t>
            </a:fld>
            <a:endParaRPr lang="ru-RU" dirty="0">
              <a:solidFill>
                <a:srgbClr val="FFFFFF"/>
              </a:solidFill>
            </a:endParaRPr>
          </a:p>
        </p:txBody>
      </p:sp>
      <p:sp>
        <p:nvSpPr>
          <p:cNvPr id="7" name="Заголовок 6"/>
          <p:cNvSpPr>
            <a:spLocks noGrp="1"/>
          </p:cNvSpPr>
          <p:nvPr>
            <p:ph type="title"/>
          </p:nvPr>
        </p:nvSpPr>
        <p:spPr>
          <a:xfrm>
            <a:off x="450197" y="177423"/>
            <a:ext cx="11328000" cy="668740"/>
          </a:xfrm>
          <a:solidFill>
            <a:schemeClr val="bg2"/>
          </a:solidFill>
        </p:spPr>
        <p:txBody>
          <a:bodyPr/>
          <a:lstStyle/>
          <a:p>
            <a:pPr algn="ctr"/>
            <a:r>
              <a:rPr lang="ru-RU" sz="2400" dirty="0"/>
              <a:t>Преступления, </a:t>
            </a:r>
            <a:r>
              <a:rPr lang="ru-RU" sz="2400" dirty="0" smtClean="0"/>
              <a:t>по которым </a:t>
            </a:r>
            <a:r>
              <a:rPr lang="ru-RU" sz="2400" dirty="0"/>
              <a:t>производится оценка уровня террористической </a:t>
            </a:r>
            <a:r>
              <a:rPr lang="ru-RU" sz="2400" dirty="0" smtClean="0"/>
              <a:t>активности</a:t>
            </a:r>
            <a:endParaRPr lang="ru-RU" sz="2400" dirty="0"/>
          </a:p>
        </p:txBody>
      </p:sp>
      <p:sp>
        <p:nvSpPr>
          <p:cNvPr id="8" name="Прямоугольник 7"/>
          <p:cNvSpPr/>
          <p:nvPr/>
        </p:nvSpPr>
        <p:spPr>
          <a:xfrm>
            <a:off x="382137" y="1105470"/>
            <a:ext cx="11464120" cy="5076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ru-RU" sz="2400" dirty="0">
              <a:solidFill>
                <a:prstClr val="black"/>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803502587"/>
              </p:ext>
            </p:extLst>
          </p:nvPr>
        </p:nvGraphicFramePr>
        <p:xfrm>
          <a:off x="382137" y="928043"/>
          <a:ext cx="11277491" cy="5456057"/>
        </p:xfrm>
        <a:graphic>
          <a:graphicData uri="http://schemas.openxmlformats.org/drawingml/2006/table">
            <a:tbl>
              <a:tblPr firstRow="1" firstCol="1" bandRow="1">
                <a:tableStyleId>{073A0DAA-6AF3-43AB-8588-CEC1D06C72B9}</a:tableStyleId>
              </a:tblPr>
              <a:tblGrid>
                <a:gridCol w="1463446"/>
                <a:gridCol w="9814045"/>
              </a:tblGrid>
              <a:tr h="338465">
                <a:tc>
                  <a:txBody>
                    <a:bodyPr/>
                    <a:lstStyle/>
                    <a:p>
                      <a:pPr algn="ctr">
                        <a:lnSpc>
                          <a:spcPct val="115000"/>
                        </a:lnSpc>
                        <a:spcAft>
                          <a:spcPts val="0"/>
                        </a:spcAft>
                      </a:pPr>
                      <a:r>
                        <a:rPr lang="ru-RU" sz="1600" dirty="0">
                          <a:effectLst/>
                        </a:rPr>
                        <a:t>Номер статьи</a:t>
                      </a:r>
                      <a:endParaRPr lang="ru-RU"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Норма статьи</a:t>
                      </a:r>
                      <a:endParaRPr lang="ru-RU" sz="16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220</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Незаконное обращение с ядерными материалами или радиоактивными веществами*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221</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Хищение либо вымогательство ядерных материалов или радиоактивных веществ*</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277</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Посягательство на жизнь государственного или общественного деятеля</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278</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Насильственный захват власти или насильственное удержание власти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279</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Вооруженный мятеж</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281</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Диверсия*</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282.1</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Организация экстремистского сообщества*</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282.2</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Организация деятельности экстремистской организации*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295</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Посягательство на жизнь лица, осуществляющего правосудие или предварительное расследование*</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317</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Посягательство на жизнь лица, осуществляющего правосудие или предварительное расследование*</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318</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Применение насилия в отношении представителя власти*</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360</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Нападение на лиц или учреждения, которые пользуются международной защитой</a:t>
                      </a:r>
                      <a:endParaRPr lang="ru-RU" sz="1800" dirty="0">
                        <a:effectLst/>
                        <a:latin typeface="Calibri"/>
                        <a:ea typeface="Calibri"/>
                        <a:cs typeface="Times New Roman"/>
                      </a:endParaRPr>
                    </a:p>
                  </a:txBody>
                  <a:tcPr marL="68580" marR="68580" marT="0" marB="0"/>
                </a:tc>
              </a:tr>
              <a:tr h="338465">
                <a:tc>
                  <a:txBody>
                    <a:bodyPr/>
                    <a:lstStyle/>
                    <a:p>
                      <a:pPr algn="ctr">
                        <a:lnSpc>
                          <a:spcPct val="115000"/>
                        </a:lnSpc>
                        <a:spcAft>
                          <a:spcPts val="0"/>
                        </a:spcAft>
                      </a:pPr>
                      <a:r>
                        <a:rPr lang="ru-RU" sz="2000" dirty="0" smtClean="0">
                          <a:effectLst/>
                        </a:rPr>
                        <a:t>361</a:t>
                      </a:r>
                      <a:endParaRPr lang="ru-RU" sz="20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smtClean="0">
                          <a:effectLst/>
                        </a:rPr>
                        <a:t>Акт международного терроризма</a:t>
                      </a:r>
                      <a:endParaRPr lang="ru-RU"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75295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646177"/>
          </a:xfrm>
          <a:solidFill>
            <a:schemeClr val="bg1">
              <a:lumMod val="95000"/>
            </a:schemeClr>
          </a:solidFill>
          <a:ln>
            <a:noFill/>
          </a:ln>
        </p:spPr>
        <p:txBody>
          <a:bodyPr/>
          <a:lstStyle/>
          <a:p>
            <a:pPr algn="r"/>
            <a:r>
              <a:rPr lang="ru-RU" sz="2800" dirty="0"/>
              <a:t>Уголовная ответственность за </a:t>
            </a:r>
            <a:r>
              <a:rPr lang="ru-RU" sz="2800" dirty="0" smtClean="0"/>
              <a:t>терроризм</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44</a:t>
            </a:fld>
            <a:endParaRPr lang="ru-RU" dirty="0">
              <a:solidFill>
                <a:srgbClr val="FFFFFF"/>
              </a:solidFill>
            </a:endParaRPr>
          </a:p>
        </p:txBody>
      </p:sp>
      <p:sp>
        <p:nvSpPr>
          <p:cNvPr id="7" name="Прямоугольник 6"/>
          <p:cNvSpPr/>
          <p:nvPr/>
        </p:nvSpPr>
        <p:spPr>
          <a:xfrm>
            <a:off x="413981" y="1054088"/>
            <a:ext cx="11418628" cy="4708981"/>
          </a:xfrm>
          <a:prstGeom prst="rect">
            <a:avLst/>
          </a:prstGeom>
          <a:solidFill>
            <a:schemeClr val="bg1"/>
          </a:solidFill>
        </p:spPr>
        <p:txBody>
          <a:bodyPr wrap="square">
            <a:spAutoFit/>
          </a:bodyPr>
          <a:lstStyle/>
          <a:p>
            <a:pPr indent="355600" algn="just">
              <a:tabLst>
                <a:tab pos="355600" algn="l"/>
              </a:tabLst>
            </a:pPr>
            <a:r>
              <a:rPr lang="ru-RU" sz="2000" b="1" dirty="0">
                <a:solidFill>
                  <a:prstClr val="black"/>
                </a:solidFill>
              </a:rPr>
              <a:t>ст. 205 - террористический акт</a:t>
            </a:r>
            <a:r>
              <a:rPr lang="ru-RU" sz="2000" dirty="0">
                <a:solidFill>
                  <a:prstClr val="black"/>
                </a:solidFill>
              </a:rPr>
              <a:t> (совершение взрыва, поджога или иных действий, устрашающих население и создающих опасность гибели человека, причинения значительного имущественного ущерба либо наступления иных тяжких последствий, в целях дестабилизации деятельности органов власти или международных организаций либо воздействия на принятие ими решений, а также угроза совершения указанных действий в тех же целях), предусматривает наказание в виде лишения свободы на срок до двадцати лет или пожизненное лишение свободы;</a:t>
            </a:r>
          </a:p>
          <a:p>
            <a:pPr indent="355600" algn="just">
              <a:tabLst>
                <a:tab pos="355600" algn="l"/>
              </a:tabLst>
            </a:pPr>
            <a:r>
              <a:rPr lang="ru-RU" sz="2000" dirty="0">
                <a:solidFill>
                  <a:prstClr val="black"/>
                </a:solidFill>
              </a:rPr>
              <a:t>- </a:t>
            </a:r>
            <a:r>
              <a:rPr lang="ru-RU" sz="2000" b="1" dirty="0">
                <a:solidFill>
                  <a:prstClr val="black"/>
                </a:solidFill>
              </a:rPr>
              <a:t>ст. 205.1 - содействие террористической деятельности </a:t>
            </a:r>
            <a:r>
              <a:rPr lang="ru-RU" sz="2000" dirty="0">
                <a:solidFill>
                  <a:prstClr val="black"/>
                </a:solidFill>
              </a:rPr>
              <a:t>(склонение, вербовка или иное вовлечение лица в совершение хотя бы одного из преступлений, предусмотренных статьями 205, 205.2, 205.3, 205.4, 205.5, 206, 208, 211, 220, 221, 277, 278, 279, 360 и 361 настоящего Кодекса, вооружение или подготовка лица в целях совершения хотя бы одного из указанных преступлений, а равно финансирование терроризма), предусматривает наказание в виде лишения свободы на срок до двадцати лет;</a:t>
            </a:r>
          </a:p>
          <a:p>
            <a:pPr indent="355600" algn="just">
              <a:tabLst>
                <a:tab pos="355600" algn="l"/>
              </a:tabLst>
            </a:pPr>
            <a:r>
              <a:rPr lang="ru-RU" sz="2000" dirty="0">
                <a:solidFill>
                  <a:prstClr val="black"/>
                </a:solidFill>
              </a:rPr>
              <a:t>- </a:t>
            </a:r>
            <a:r>
              <a:rPr lang="ru-RU" sz="2000" b="1" dirty="0">
                <a:solidFill>
                  <a:prstClr val="black"/>
                </a:solidFill>
              </a:rPr>
              <a:t>ст. 205.2 - публичные призывы к осуществлению террористической деятельности или публичное оправдание терроризма</a:t>
            </a:r>
            <a:r>
              <a:rPr lang="ru-RU" sz="2000" dirty="0">
                <a:solidFill>
                  <a:prstClr val="black"/>
                </a:solidFill>
              </a:rPr>
              <a:t>, предусматривает наказание в виде лишения свободы на срок до семи лет;</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61926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536995"/>
          </a:xfrm>
          <a:solidFill>
            <a:schemeClr val="bg1">
              <a:lumMod val="95000"/>
            </a:schemeClr>
          </a:solidFill>
          <a:ln>
            <a:noFill/>
          </a:ln>
        </p:spPr>
        <p:txBody>
          <a:bodyPr/>
          <a:lstStyle/>
          <a:p>
            <a:pPr algn="r"/>
            <a:r>
              <a:rPr lang="ru-RU" sz="2800" dirty="0"/>
              <a:t>Уголовная ответственность за </a:t>
            </a:r>
            <a:r>
              <a:rPr lang="ru-RU" sz="2800" dirty="0" smtClean="0"/>
              <a:t>терроризм</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45</a:t>
            </a:fld>
            <a:endParaRPr lang="ru-RU" dirty="0">
              <a:solidFill>
                <a:srgbClr val="FFFFFF"/>
              </a:solidFill>
            </a:endParaRPr>
          </a:p>
        </p:txBody>
      </p:sp>
      <p:sp>
        <p:nvSpPr>
          <p:cNvPr id="7" name="Прямоугольник 6"/>
          <p:cNvSpPr/>
          <p:nvPr/>
        </p:nvSpPr>
        <p:spPr>
          <a:xfrm>
            <a:off x="413981" y="699648"/>
            <a:ext cx="11418628" cy="5940088"/>
          </a:xfrm>
          <a:prstGeom prst="rect">
            <a:avLst/>
          </a:prstGeom>
          <a:solidFill>
            <a:schemeClr val="bg1"/>
          </a:solidFill>
        </p:spPr>
        <p:txBody>
          <a:bodyPr wrap="square">
            <a:spAutoFit/>
          </a:bodyPr>
          <a:lstStyle/>
          <a:p>
            <a:pPr indent="355600" algn="just">
              <a:tabLst>
                <a:tab pos="355600" algn="l"/>
              </a:tabLst>
            </a:pPr>
            <a:r>
              <a:rPr lang="ru-RU" sz="2000" b="1" dirty="0">
                <a:solidFill>
                  <a:prstClr val="black"/>
                </a:solidFill>
              </a:rPr>
              <a:t>ст. 205.3 - прохождение обучения в целях осуществления террористической деятельности </a:t>
            </a:r>
            <a:r>
              <a:rPr lang="ru-RU" sz="2000" dirty="0">
                <a:solidFill>
                  <a:prstClr val="black"/>
                </a:solidFill>
              </a:rPr>
              <a:t>(прохождение лицом обучения, заведомо для обучающегося проводимого в целях осуществления террористической деятельности либо совершения одного из преступлений, предусмотренных статьями 205.1, 206, 208, 211, 277, 278, 279, 360 и 361 настоящего Кодекса, в том числе приобретение знаний, практических умений и навыков в ходе занятий по физической и психологической подготовке, при изучении способов совершения указанных преступлений, правил обращения с оружием, взрывными устройствами, взрывчатыми, отравляющими, а также иными веществами и предметами, представляющими опасность для окружающих), предусматривает наказание в виде лишения свободы на срок до двадцати лет или пожизненное лишение свободы;</a:t>
            </a:r>
          </a:p>
          <a:p>
            <a:pPr indent="355600" algn="just">
              <a:tabLst>
                <a:tab pos="355600" algn="l"/>
              </a:tabLst>
            </a:pPr>
            <a:r>
              <a:rPr lang="ru-RU" sz="2000" dirty="0">
                <a:solidFill>
                  <a:prstClr val="black"/>
                </a:solidFill>
              </a:rPr>
              <a:t>- </a:t>
            </a:r>
            <a:r>
              <a:rPr lang="ru-RU" sz="2000" b="1" dirty="0">
                <a:solidFill>
                  <a:prstClr val="black"/>
                </a:solidFill>
              </a:rPr>
              <a:t>ст. 205.4 - организация террористического сообщества и участие в нем</a:t>
            </a:r>
            <a:r>
              <a:rPr lang="ru-RU" sz="2000" dirty="0">
                <a:solidFill>
                  <a:prstClr val="black"/>
                </a:solidFill>
              </a:rPr>
              <a:t>, предусматривает наказание в виде лишения свободы на срок до двадцати лет или пожизненное лишение свободы;</a:t>
            </a:r>
          </a:p>
          <a:p>
            <a:pPr indent="355600" algn="just">
              <a:tabLst>
                <a:tab pos="355600" algn="l"/>
              </a:tabLst>
            </a:pPr>
            <a:r>
              <a:rPr lang="ru-RU" sz="2000" dirty="0">
                <a:solidFill>
                  <a:prstClr val="black"/>
                </a:solidFill>
              </a:rPr>
              <a:t>- </a:t>
            </a:r>
            <a:r>
              <a:rPr lang="ru-RU" sz="2000" b="1" dirty="0">
                <a:solidFill>
                  <a:prstClr val="black"/>
                </a:solidFill>
              </a:rPr>
              <a:t>ст. 205.5 - организация деятельности террористической организации и участие в деятельности такой организации</a:t>
            </a:r>
            <a:r>
              <a:rPr lang="ru-RU" sz="2000" dirty="0">
                <a:solidFill>
                  <a:prstClr val="black"/>
                </a:solidFill>
              </a:rPr>
              <a:t>, предусматривает наказание в виде лишения свободы на срок до двадцати лет или пожизненное лишение свободы;</a:t>
            </a:r>
          </a:p>
          <a:p>
            <a:pPr indent="355600" algn="just">
              <a:tabLst>
                <a:tab pos="355600" algn="l"/>
              </a:tabLst>
            </a:pPr>
            <a:r>
              <a:rPr lang="ru-RU" sz="2000" dirty="0">
                <a:solidFill>
                  <a:prstClr val="black"/>
                </a:solidFill>
              </a:rPr>
              <a:t>- </a:t>
            </a:r>
            <a:r>
              <a:rPr lang="ru-RU" sz="2000" b="1" dirty="0">
                <a:solidFill>
                  <a:prstClr val="black"/>
                </a:solidFill>
              </a:rPr>
              <a:t>ст. 205.6 - несообщение о преступлении</a:t>
            </a:r>
            <a:r>
              <a:rPr lang="ru-RU" sz="2000" dirty="0">
                <a:solidFill>
                  <a:prstClr val="black"/>
                </a:solidFill>
              </a:rPr>
              <a:t> (несообщение в органы власти, уполномоченные рассматривать сообщения о преступлении, о лице (лицах), которое по достоверно известным сведениям готовит, совершает или совершило хотя бы одно из преступлений, предусмотренных статьями 205, 205.1, 205.2, 205.3, 205.4, 205.5, 206, 208, 211, 220, 221, 277, 278, 279, 360 и 361 </a:t>
            </a:r>
            <a:r>
              <a:rPr lang="ru-RU" sz="2000" dirty="0" smtClean="0">
                <a:solidFill>
                  <a:prstClr val="black"/>
                </a:solidFill>
              </a:rPr>
              <a:t>УК РФ), </a:t>
            </a:r>
            <a:r>
              <a:rPr lang="ru-RU" sz="2000" dirty="0">
                <a:solidFill>
                  <a:prstClr val="black"/>
                </a:solidFill>
              </a:rPr>
              <a:t>предусматривает наказание в виде лишения свободы на срок до одного года;</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616797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536995"/>
          </a:xfrm>
          <a:solidFill>
            <a:schemeClr val="bg1">
              <a:lumMod val="95000"/>
            </a:schemeClr>
          </a:solidFill>
          <a:ln>
            <a:noFill/>
          </a:ln>
        </p:spPr>
        <p:txBody>
          <a:bodyPr/>
          <a:lstStyle/>
          <a:p>
            <a:pPr algn="r"/>
            <a:r>
              <a:rPr lang="ru-RU" sz="2800" dirty="0"/>
              <a:t>Уголовная ответственность за </a:t>
            </a:r>
            <a:r>
              <a:rPr lang="ru-RU" sz="2800" dirty="0" smtClean="0"/>
              <a:t>терроризм</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46</a:t>
            </a:fld>
            <a:endParaRPr lang="ru-RU" dirty="0">
              <a:solidFill>
                <a:srgbClr val="FFFFFF"/>
              </a:solidFill>
            </a:endParaRPr>
          </a:p>
        </p:txBody>
      </p:sp>
      <p:sp>
        <p:nvSpPr>
          <p:cNvPr id="7" name="Прямоугольник 6"/>
          <p:cNvSpPr/>
          <p:nvPr/>
        </p:nvSpPr>
        <p:spPr>
          <a:xfrm>
            <a:off x="413981" y="699648"/>
            <a:ext cx="11418628" cy="5940088"/>
          </a:xfrm>
          <a:prstGeom prst="rect">
            <a:avLst/>
          </a:prstGeom>
          <a:solidFill>
            <a:schemeClr val="bg1"/>
          </a:solidFill>
        </p:spPr>
        <p:txBody>
          <a:bodyPr wrap="square">
            <a:spAutoFit/>
          </a:bodyPr>
          <a:lstStyle/>
          <a:p>
            <a:pPr indent="355600" algn="just">
              <a:tabLst>
                <a:tab pos="355600" algn="l"/>
              </a:tabLst>
            </a:pPr>
            <a:r>
              <a:rPr lang="ru-RU" sz="2000" b="1" dirty="0">
                <a:solidFill>
                  <a:prstClr val="black"/>
                </a:solidFill>
              </a:rPr>
              <a:t>ст. 206 - захват заложника</a:t>
            </a:r>
            <a:r>
              <a:rPr lang="ru-RU" sz="2000" dirty="0">
                <a:solidFill>
                  <a:prstClr val="black"/>
                </a:solidFill>
              </a:rPr>
              <a:t>, предусматривает наказание в виде лишения свободы на срок до двадцати лет или пожизненное лишение свободы.</a:t>
            </a:r>
          </a:p>
          <a:p>
            <a:pPr indent="355600" algn="just">
              <a:tabLst>
                <a:tab pos="355600" algn="l"/>
              </a:tabLst>
            </a:pPr>
            <a:r>
              <a:rPr lang="ru-RU" sz="2000" dirty="0">
                <a:solidFill>
                  <a:prstClr val="black"/>
                </a:solidFill>
              </a:rPr>
              <a:t>В соответствии с примечанием к статье 206, лицо, добровольно или по требованию властей освободившее заложника, освобождается от уголовной ответственности, если в его действиях не содержится иного состава преступления;</a:t>
            </a:r>
          </a:p>
          <a:p>
            <a:pPr indent="355600" algn="just">
              <a:buFontTx/>
              <a:buChar char="-"/>
              <a:tabLst>
                <a:tab pos="355600" algn="l"/>
              </a:tabLst>
            </a:pPr>
            <a:r>
              <a:rPr lang="ru-RU" sz="2000" b="1" dirty="0" smtClean="0">
                <a:solidFill>
                  <a:prstClr val="black"/>
                </a:solidFill>
              </a:rPr>
              <a:t>ст</a:t>
            </a:r>
            <a:r>
              <a:rPr lang="ru-RU" sz="2000" b="1" dirty="0">
                <a:solidFill>
                  <a:prstClr val="black"/>
                </a:solidFill>
              </a:rPr>
              <a:t>. 207. Заведомо ложное сообщение об акте терроризма </a:t>
            </a:r>
            <a:r>
              <a:rPr lang="ru-RU" sz="2000" dirty="0">
                <a:solidFill>
                  <a:prstClr val="black"/>
                </a:solidFill>
              </a:rPr>
              <a:t>– не является преступлением террористического характера, но получило  достаточно широкое распространение в последнее время.  Такие действия, как правило, приносят значительный материальный ущерб государству, так как в каждом случае проводятся мероприятия по обнаружению взрывных устройств, эвакуации населения и т.д. Наказывается штрафом в размере до 200 тысяч рублей или в размере заработной платы или иного дохода осужденного за период до 18 месяцев, либо обязательными работами на срок до 480 часов, либо исправительными работами на срок от 1 года до 2 лет, либо ограничением свободы на срок до 3 лет, либо принудительными работами на срок до 3 лет, либо арестом на срок от 3 до 6 месяцев, либо лишением свободы на срок до 3 лет</a:t>
            </a:r>
            <a:r>
              <a:rPr lang="ru-RU" sz="2000" dirty="0" smtClean="0">
                <a:solidFill>
                  <a:prstClr val="black"/>
                </a:solidFill>
              </a:rPr>
              <a:t>.</a:t>
            </a:r>
          </a:p>
          <a:p>
            <a:pPr indent="355600" algn="just">
              <a:buFontTx/>
              <a:buChar char="-"/>
              <a:tabLst>
                <a:tab pos="355600" algn="l"/>
              </a:tabLst>
            </a:pPr>
            <a:r>
              <a:rPr lang="ru-RU" sz="2000" b="1" dirty="0" smtClean="0">
                <a:solidFill>
                  <a:prstClr val="black"/>
                </a:solidFill>
              </a:rPr>
              <a:t>ст</a:t>
            </a:r>
            <a:r>
              <a:rPr lang="ru-RU" sz="2000" b="1" dirty="0">
                <a:solidFill>
                  <a:prstClr val="black"/>
                </a:solidFill>
              </a:rPr>
              <a:t>. 208 - организация незаконного вооруженного формирования или участие в нем</a:t>
            </a:r>
            <a:r>
              <a:rPr lang="ru-RU" sz="2000" dirty="0">
                <a:solidFill>
                  <a:prstClr val="black"/>
                </a:solidFill>
              </a:rPr>
              <a:t>, предусматривает наказание в виде лишения свободы на срок до двадцати лет;</a:t>
            </a:r>
          </a:p>
          <a:p>
            <a:pPr indent="355600" algn="just">
              <a:buFontTx/>
              <a:buChar char="-"/>
              <a:tabLst>
                <a:tab pos="355600" algn="l"/>
              </a:tabLst>
            </a:pPr>
            <a:r>
              <a:rPr lang="ru-RU" sz="2000" b="1" dirty="0" smtClean="0">
                <a:solidFill>
                  <a:prstClr val="black"/>
                </a:solidFill>
              </a:rPr>
              <a:t>ст</a:t>
            </a:r>
            <a:r>
              <a:rPr lang="ru-RU" sz="2000" b="1" dirty="0">
                <a:solidFill>
                  <a:prstClr val="black"/>
                </a:solidFill>
              </a:rPr>
              <a:t>. 211 - угон судна воздушного или водного транспорта либо железнодорожного подвижного состава</a:t>
            </a:r>
            <a:r>
              <a:rPr lang="ru-RU" sz="2000" dirty="0">
                <a:solidFill>
                  <a:prstClr val="black"/>
                </a:solidFill>
              </a:rPr>
              <a:t>, предусматривает наказание в виде лишения свободы на срок до двадцати лет;</a:t>
            </a:r>
          </a:p>
          <a:p>
            <a:pPr marL="342900" indent="-342900" algn="just">
              <a:buFontTx/>
              <a:buChar char="-"/>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242313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536995"/>
          </a:xfrm>
          <a:solidFill>
            <a:schemeClr val="bg1">
              <a:lumMod val="95000"/>
            </a:schemeClr>
          </a:solidFill>
          <a:ln>
            <a:noFill/>
          </a:ln>
        </p:spPr>
        <p:txBody>
          <a:bodyPr/>
          <a:lstStyle/>
          <a:p>
            <a:pPr algn="r"/>
            <a:r>
              <a:rPr lang="ru-RU" sz="2800" dirty="0"/>
              <a:t>Уголовная ответственность за </a:t>
            </a:r>
            <a:r>
              <a:rPr lang="ru-RU" sz="2800" dirty="0" smtClean="0"/>
              <a:t>терроризм</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47</a:t>
            </a:fld>
            <a:endParaRPr lang="ru-RU" dirty="0">
              <a:solidFill>
                <a:srgbClr val="FFFFFF"/>
              </a:solidFill>
            </a:endParaRPr>
          </a:p>
        </p:txBody>
      </p:sp>
      <p:sp>
        <p:nvSpPr>
          <p:cNvPr id="7" name="Прямоугольник 6"/>
          <p:cNvSpPr/>
          <p:nvPr/>
        </p:nvSpPr>
        <p:spPr>
          <a:xfrm>
            <a:off x="386686" y="781534"/>
            <a:ext cx="11418628" cy="5016758"/>
          </a:xfrm>
          <a:prstGeom prst="rect">
            <a:avLst/>
          </a:prstGeom>
          <a:solidFill>
            <a:schemeClr val="bg1"/>
          </a:solidFill>
        </p:spPr>
        <p:txBody>
          <a:bodyPr wrap="square">
            <a:spAutoFit/>
          </a:bodyPr>
          <a:lstStyle/>
          <a:p>
            <a:pPr indent="355600" algn="just">
              <a:tabLst>
                <a:tab pos="355600" algn="l"/>
              </a:tabLst>
            </a:pPr>
            <a:r>
              <a:rPr lang="ru-RU" sz="2000" dirty="0" smtClean="0">
                <a:solidFill>
                  <a:prstClr val="black"/>
                </a:solidFill>
              </a:rPr>
              <a:t>- </a:t>
            </a:r>
            <a:r>
              <a:rPr lang="ru-RU" sz="2000" b="1" dirty="0" smtClean="0">
                <a:solidFill>
                  <a:prstClr val="black"/>
                </a:solidFill>
              </a:rPr>
              <a:t>ст</a:t>
            </a:r>
            <a:r>
              <a:rPr lang="ru-RU" sz="2000" b="1" dirty="0">
                <a:solidFill>
                  <a:prstClr val="black"/>
                </a:solidFill>
              </a:rPr>
              <a:t>. 220 - незаконное обращение с ядерными материалами или радиоактивными веществами</a:t>
            </a:r>
            <a:r>
              <a:rPr lang="ru-RU" sz="2000" dirty="0">
                <a:solidFill>
                  <a:prstClr val="black"/>
                </a:solidFill>
              </a:rPr>
              <a:t>, предусматривает наказание в виде лишения свободы на срок до семи лет;</a:t>
            </a:r>
          </a:p>
          <a:p>
            <a:pPr indent="355600" algn="just">
              <a:tabLst>
                <a:tab pos="355600" algn="l"/>
              </a:tabLst>
            </a:pPr>
            <a:r>
              <a:rPr lang="ru-RU" sz="2000" dirty="0">
                <a:solidFill>
                  <a:prstClr val="black"/>
                </a:solidFill>
              </a:rPr>
              <a:t>- </a:t>
            </a:r>
            <a:r>
              <a:rPr lang="ru-RU" sz="2000" b="1" dirty="0">
                <a:solidFill>
                  <a:prstClr val="black"/>
                </a:solidFill>
              </a:rPr>
              <a:t>ст. 221 - хищение либо вымогательство ядерных материалов или радиоактивных веществ</a:t>
            </a:r>
            <a:r>
              <a:rPr lang="ru-RU" sz="2000" dirty="0">
                <a:solidFill>
                  <a:prstClr val="black"/>
                </a:solidFill>
              </a:rPr>
              <a:t>, предусматривает наказание в виде лишения свободы на срок до десяти лет;</a:t>
            </a:r>
          </a:p>
          <a:p>
            <a:pPr indent="355600" algn="just">
              <a:tabLst>
                <a:tab pos="355600" algn="l"/>
              </a:tabLst>
            </a:pPr>
            <a:r>
              <a:rPr lang="ru-RU" sz="2000" dirty="0">
                <a:solidFill>
                  <a:prstClr val="black"/>
                </a:solidFill>
              </a:rPr>
              <a:t>- </a:t>
            </a:r>
            <a:r>
              <a:rPr lang="ru-RU" sz="2000" b="1" dirty="0">
                <a:solidFill>
                  <a:prstClr val="black"/>
                </a:solidFill>
              </a:rPr>
              <a:t>ст. 277 - посягательство на жизнь государственного или общественного деятел</a:t>
            </a:r>
            <a:r>
              <a:rPr lang="ru-RU" sz="2000" dirty="0">
                <a:solidFill>
                  <a:prstClr val="black"/>
                </a:solidFill>
              </a:rPr>
              <a:t>я, предусматривает наказание в виде лишения свободы на срок до двадцати лет либо пожизненным лишением свободы, либо смертной казнью;</a:t>
            </a:r>
          </a:p>
          <a:p>
            <a:pPr marL="177800" indent="449263" algn="just">
              <a:buFontTx/>
              <a:buChar char="-"/>
              <a:tabLst>
                <a:tab pos="355600" algn="l"/>
              </a:tabLst>
            </a:pPr>
            <a:r>
              <a:rPr lang="ru-RU" sz="2000" b="1" dirty="0" smtClean="0">
                <a:solidFill>
                  <a:prstClr val="black"/>
                </a:solidFill>
              </a:rPr>
              <a:t>ст</a:t>
            </a:r>
            <a:r>
              <a:rPr lang="ru-RU" sz="2000" b="1" dirty="0">
                <a:solidFill>
                  <a:prstClr val="black"/>
                </a:solidFill>
              </a:rPr>
              <a:t>. 279 - вооруженный мятеж</a:t>
            </a:r>
            <a:r>
              <a:rPr lang="ru-RU" sz="2000" dirty="0">
                <a:solidFill>
                  <a:prstClr val="black"/>
                </a:solidFill>
              </a:rPr>
              <a:t> (организация вооруженного мятежа либо активное участие в нем в целях свержения или насильственного изменения конституционного строя Российской Федерации либо нарушения территориальной целостности Российской Федерации), предусматривает наказание в виде лишения свободы на срок до двадцати лет</a:t>
            </a:r>
            <a:r>
              <a:rPr lang="ru-RU" sz="2000" dirty="0" smtClean="0">
                <a:solidFill>
                  <a:prstClr val="black"/>
                </a:solidFill>
              </a:rPr>
              <a:t>;</a:t>
            </a:r>
          </a:p>
          <a:p>
            <a:pPr marL="177800" indent="449263" algn="just">
              <a:buFontTx/>
              <a:buChar char="-"/>
              <a:tabLst>
                <a:tab pos="355600" algn="l"/>
              </a:tabLst>
            </a:pPr>
            <a:r>
              <a:rPr lang="ru-RU" sz="2000" b="1" dirty="0">
                <a:solidFill>
                  <a:prstClr val="black"/>
                </a:solidFill>
              </a:rPr>
              <a:t>ст. 360 - нападение на лиц или учреждения, которые пользуются международной защитой</a:t>
            </a:r>
            <a:r>
              <a:rPr lang="ru-RU" sz="2000" dirty="0">
                <a:solidFill>
                  <a:prstClr val="black"/>
                </a:solidFill>
              </a:rPr>
              <a:t>, предусматривает наказание в виде лишения свободы на срок до десяти лет;</a:t>
            </a:r>
          </a:p>
          <a:p>
            <a:pPr marL="177800" indent="449263" algn="just">
              <a:buFontTx/>
              <a:buChar char="-"/>
              <a:tabLst>
                <a:tab pos="355600" algn="l"/>
              </a:tabLst>
            </a:pPr>
            <a:r>
              <a:rPr lang="ru-RU" sz="2000" b="1" dirty="0" smtClean="0">
                <a:solidFill>
                  <a:prstClr val="black"/>
                </a:solidFill>
              </a:rPr>
              <a:t>ст</a:t>
            </a:r>
            <a:r>
              <a:rPr lang="ru-RU" sz="2000" b="1" dirty="0">
                <a:solidFill>
                  <a:prstClr val="black"/>
                </a:solidFill>
              </a:rPr>
              <a:t>. 361 - акт международного терроризма</a:t>
            </a:r>
            <a:r>
              <a:rPr lang="ru-RU" sz="2000" dirty="0">
                <a:solidFill>
                  <a:prstClr val="black"/>
                </a:solidFill>
              </a:rPr>
              <a:t>, предусматривает наказание в виде лишения свободы на срок до двадцати лет либо пожизненным лишением свободы</a:t>
            </a:r>
            <a:r>
              <a:rPr lang="ru-RU" sz="2000" dirty="0" smtClean="0">
                <a:solidFill>
                  <a:prstClr val="black"/>
                </a:solidFill>
              </a:rPr>
              <a:t>». </a:t>
            </a:r>
          </a:p>
          <a:p>
            <a:pPr marL="342900" indent="-342900" algn="just">
              <a:buFontTx/>
              <a:buChar char="-"/>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121147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536995"/>
          </a:xfrm>
          <a:solidFill>
            <a:schemeClr val="bg1">
              <a:lumMod val="95000"/>
            </a:schemeClr>
          </a:solidFill>
          <a:ln>
            <a:noFill/>
          </a:ln>
        </p:spPr>
        <p:txBody>
          <a:bodyPr/>
          <a:lstStyle/>
          <a:p>
            <a:pPr algn="r"/>
            <a:r>
              <a:rPr lang="ru-RU" sz="2800" dirty="0"/>
              <a:t>Уголовная ответственность за </a:t>
            </a:r>
            <a:r>
              <a:rPr lang="ru-RU" sz="2800" dirty="0" smtClean="0"/>
              <a:t>терроризм</a:t>
            </a:r>
            <a:endParaRPr lang="ru-RU" sz="28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48</a:t>
            </a:fld>
            <a:endParaRPr lang="ru-RU" dirty="0">
              <a:solidFill>
                <a:srgbClr val="FFFFFF"/>
              </a:solidFill>
            </a:endParaRPr>
          </a:p>
        </p:txBody>
      </p:sp>
      <p:sp>
        <p:nvSpPr>
          <p:cNvPr id="7" name="Прямоугольник 6"/>
          <p:cNvSpPr/>
          <p:nvPr/>
        </p:nvSpPr>
        <p:spPr>
          <a:xfrm>
            <a:off x="386686" y="781534"/>
            <a:ext cx="11418628" cy="5632311"/>
          </a:xfrm>
          <a:prstGeom prst="rect">
            <a:avLst/>
          </a:prstGeom>
          <a:solidFill>
            <a:schemeClr val="bg1"/>
          </a:solidFill>
        </p:spPr>
        <p:txBody>
          <a:bodyPr wrap="square">
            <a:spAutoFit/>
          </a:bodyPr>
          <a:lstStyle/>
          <a:p>
            <a:pPr indent="355600" algn="just">
              <a:tabLst>
                <a:tab pos="355600" algn="l"/>
              </a:tabLst>
            </a:pPr>
            <a:r>
              <a:rPr lang="ru-RU" sz="2000" dirty="0">
                <a:solidFill>
                  <a:prstClr val="black"/>
                </a:solidFill>
              </a:rPr>
              <a:t>УК РФ предусматривает ответственность за совершение </a:t>
            </a:r>
            <a:r>
              <a:rPr lang="ru-RU" sz="2000" b="1" dirty="0">
                <a:solidFill>
                  <a:prstClr val="black"/>
                </a:solidFill>
              </a:rPr>
              <a:t>ряда преступлений террористического характера</a:t>
            </a:r>
            <a:r>
              <a:rPr lang="ru-RU" sz="2000" dirty="0">
                <a:solidFill>
                  <a:prstClr val="black"/>
                </a:solidFill>
              </a:rPr>
              <a:t>: </a:t>
            </a:r>
          </a:p>
          <a:p>
            <a:pPr indent="355600" algn="just">
              <a:tabLst>
                <a:tab pos="355600" algn="l"/>
              </a:tabLst>
            </a:pPr>
            <a:r>
              <a:rPr lang="ru-RU" sz="2000" dirty="0">
                <a:solidFill>
                  <a:prstClr val="black"/>
                </a:solidFill>
              </a:rPr>
              <a:t>Согласно пункту «р» части 1 статьи 63 УК РФ </a:t>
            </a:r>
            <a:r>
              <a:rPr lang="ru-RU" sz="2000" b="1" i="1" dirty="0">
                <a:solidFill>
                  <a:prstClr val="black"/>
                </a:solidFill>
              </a:rPr>
              <a:t>обстоятельством</a:t>
            </a:r>
            <a:r>
              <a:rPr lang="ru-RU" sz="2000" i="1" dirty="0">
                <a:solidFill>
                  <a:prstClr val="black"/>
                </a:solidFill>
              </a:rPr>
              <a:t>, </a:t>
            </a:r>
            <a:r>
              <a:rPr lang="ru-RU" sz="2000" b="1" i="1" dirty="0">
                <a:solidFill>
                  <a:prstClr val="black"/>
                </a:solidFill>
              </a:rPr>
              <a:t>отягчающим наказание </a:t>
            </a:r>
            <a:r>
              <a:rPr lang="ru-RU" sz="2000" dirty="0" smtClean="0">
                <a:solidFill>
                  <a:prstClr val="black"/>
                </a:solidFill>
              </a:rPr>
              <a:t>является совершение преступления в </a:t>
            </a:r>
            <a:r>
              <a:rPr lang="ru-RU" sz="2000" b="1" dirty="0" smtClean="0">
                <a:solidFill>
                  <a:prstClr val="black"/>
                </a:solidFill>
              </a:rPr>
              <a:t>целях </a:t>
            </a:r>
            <a:r>
              <a:rPr lang="ru-RU" sz="2000" b="1" dirty="0">
                <a:solidFill>
                  <a:prstClr val="black"/>
                </a:solidFill>
              </a:rPr>
              <a:t>пропаганды, оправдания и поддержки террори</a:t>
            </a:r>
            <a:r>
              <a:rPr lang="ru-RU" sz="2000" dirty="0">
                <a:solidFill>
                  <a:prstClr val="black"/>
                </a:solidFill>
              </a:rPr>
              <a:t>зма.</a:t>
            </a:r>
          </a:p>
          <a:p>
            <a:pPr indent="355600" algn="just">
              <a:tabLst>
                <a:tab pos="355600" algn="l"/>
              </a:tabLst>
            </a:pPr>
            <a:r>
              <a:rPr lang="ru-RU" sz="2000" dirty="0"/>
              <a:t>Под</a:t>
            </a:r>
            <a:r>
              <a:rPr lang="ru-RU" sz="2000" dirty="0">
                <a:solidFill>
                  <a:srgbClr val="C00000"/>
                </a:solidFill>
              </a:rPr>
              <a:t> пропагандой идей терроризма </a:t>
            </a:r>
            <a:r>
              <a:rPr lang="ru-RU" sz="2000" dirty="0">
                <a:solidFill>
                  <a:prstClr val="black"/>
                </a:solidFill>
              </a:rPr>
              <a:t>понимается распространение материалов или информации, призывающих к осуществлению террористической деятельности либо обосновывающих или оправдывающих необходимость осуществления такой деятельности.</a:t>
            </a:r>
          </a:p>
          <a:p>
            <a:pPr indent="355600" algn="just">
              <a:tabLst>
                <a:tab pos="355600" algn="l"/>
              </a:tabLst>
            </a:pPr>
            <a:r>
              <a:rPr lang="ru-RU" sz="2000" dirty="0">
                <a:solidFill>
                  <a:prstClr val="black"/>
                </a:solidFill>
              </a:rPr>
              <a:t>Под </a:t>
            </a:r>
            <a:r>
              <a:rPr lang="ru-RU" sz="2000" dirty="0">
                <a:solidFill>
                  <a:srgbClr val="C00000"/>
                </a:solidFill>
              </a:rPr>
              <a:t>публичным оправданием терроризма </a:t>
            </a:r>
            <a:r>
              <a:rPr lang="ru-RU" sz="2000" dirty="0">
                <a:solidFill>
                  <a:prstClr val="black"/>
                </a:solidFill>
              </a:rPr>
              <a:t>понимается публичное заявление о признании идеологии и практики терроризма правильными, нуждающимися в поддержке и подражании. </a:t>
            </a:r>
          </a:p>
          <a:p>
            <a:pPr indent="355600" algn="just">
              <a:tabLst>
                <a:tab pos="355600" algn="l"/>
              </a:tabLst>
            </a:pPr>
            <a:r>
              <a:rPr lang="ru-RU" sz="2000" dirty="0">
                <a:solidFill>
                  <a:prstClr val="black"/>
                </a:solidFill>
              </a:rPr>
              <a:t>Под </a:t>
            </a:r>
            <a:r>
              <a:rPr lang="ru-RU" sz="2000" dirty="0">
                <a:solidFill>
                  <a:srgbClr val="C00000"/>
                </a:solidFill>
              </a:rPr>
              <a:t>поддержкой терроризма </a:t>
            </a:r>
            <a:r>
              <a:rPr lang="ru-RU" sz="2000" dirty="0">
                <a:solidFill>
                  <a:prstClr val="black"/>
                </a:solidFill>
              </a:rPr>
              <a:t>понимается оказание услуг, материальной, финансовой или любой иной помощи, способствующих осуществлению террористической деятельности.</a:t>
            </a:r>
          </a:p>
          <a:p>
            <a:pPr indent="355600" algn="just">
              <a:tabLst>
                <a:tab pos="355600" algn="l"/>
              </a:tabLst>
            </a:pPr>
            <a:r>
              <a:rPr lang="ru-RU" sz="2000" dirty="0">
                <a:solidFill>
                  <a:prstClr val="black"/>
                </a:solidFill>
              </a:rPr>
              <a:t>За преступления террористической направленности предусмотрены наказания в виде лишения свободы вплоть до пожизненного заключения. </a:t>
            </a:r>
          </a:p>
          <a:p>
            <a:pPr indent="355600" algn="just">
              <a:tabLst>
                <a:tab pos="355600" algn="l"/>
              </a:tabLst>
            </a:pPr>
            <a:r>
              <a:rPr lang="ru-RU" sz="2000" dirty="0">
                <a:solidFill>
                  <a:prstClr val="black"/>
                </a:solidFill>
              </a:rPr>
              <a:t>По общему правилу уголовная ответственность наступает с 16-ти лет, однако в соответствии с ч. 2 ст. 20 УК РФ, лица, достигшие ко времени совершения преступления 14-тилетнего возраста, подлежат уголовной ответственности за террористический акт (ст. 205), захват заложника (ст. 206), заведомо ложное сообщение об акте терроризма (ст. 207).</a:t>
            </a:r>
          </a:p>
          <a:p>
            <a:pPr marL="342900" indent="-342900" algn="just">
              <a:buFontTx/>
              <a:buChar char="-"/>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694176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witter приостановил действие более 230 тысяч аккаунтов, содержавших  пропаганду терроризма / Новости / Информационное агентство Инфорос"/>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8709" b="87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0" y="2511189"/>
            <a:ext cx="7246961" cy="1780858"/>
          </a:xfrm>
        </p:spPr>
        <p:txBody>
          <a:bodyPr/>
          <a:lstStyle/>
          <a:p>
            <a:r>
              <a:rPr lang="ru-RU" dirty="0" smtClean="0"/>
              <a:t>7. </a:t>
            </a:r>
            <a:r>
              <a:rPr lang="ru-RU" sz="4000" dirty="0" smtClean="0"/>
              <a:t>Механизм </a:t>
            </a:r>
            <a:r>
              <a:rPr lang="ru-RU" sz="4000" dirty="0"/>
              <a:t>реализации запрета распространения экстремистских материалов и экстремизма в сети </a:t>
            </a:r>
            <a:r>
              <a:rPr lang="ru-RU" sz="4000" dirty="0" smtClean="0"/>
              <a:t>Интернет</a:t>
            </a:r>
            <a:endParaRPr lang="ru-RU" sz="4000" dirty="0"/>
          </a:p>
        </p:txBody>
      </p:sp>
      <p:sp>
        <p:nvSpPr>
          <p:cNvPr id="9" name="Текст 8"/>
          <p:cNvSpPr>
            <a:spLocks noGrp="1"/>
          </p:cNvSpPr>
          <p:nvPr>
            <p:ph type="body" sz="quarter" idx="13"/>
          </p:nvPr>
        </p:nvSpPr>
        <p:spPr>
          <a:xfrm>
            <a:off x="0" y="4258101"/>
            <a:ext cx="7274257" cy="939577"/>
          </a:xfrm>
        </p:spPr>
        <p:txBody>
          <a:bodyPr/>
          <a:lstStyle/>
          <a:p>
            <a:r>
              <a:rPr lang="ru-RU" dirty="0"/>
              <a:t>Тема. Участие и содействие экстремизму и терроризму: ответственность по законодательству Российской Федерации</a:t>
            </a:r>
            <a:endParaRPr lang="ru-RU" dirty="0"/>
          </a:p>
        </p:txBody>
      </p:sp>
      <p:sp>
        <p:nvSpPr>
          <p:cNvPr id="6" name="Номер слайда 5"/>
          <p:cNvSpPr>
            <a:spLocks noGrp="1"/>
          </p:cNvSpPr>
          <p:nvPr>
            <p:ph type="sldNum" sz="quarter" idx="12"/>
          </p:nvPr>
        </p:nvSpPr>
        <p:spPr/>
        <p:txBody>
          <a:bodyPr/>
          <a:lstStyle/>
          <a:p>
            <a:fld id="{19B51A1E-902D-48AF-9020-955120F399B6}" type="slidenum">
              <a:rPr lang="ru-RU" smtClean="0">
                <a:solidFill>
                  <a:srgbClr val="FFFFFF"/>
                </a:solidFill>
              </a:rPr>
              <a:pPr/>
              <a:t>49</a:t>
            </a:fld>
            <a:endParaRPr lang="ru-RU" dirty="0">
              <a:solidFill>
                <a:srgbClr val="FFFFFF"/>
              </a:solidFill>
            </a:endParaRPr>
          </a:p>
        </p:txBody>
      </p:sp>
      <p:sp>
        <p:nvSpPr>
          <p:cNvPr id="3" name="Прямоугольник 2"/>
          <p:cNvSpPr/>
          <p:nvPr/>
        </p:nvSpPr>
        <p:spPr>
          <a:xfrm>
            <a:off x="10495129" y="64008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246563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1"/>
            <a:ext cx="12192000" cy="686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5</a:t>
            </a:fld>
            <a:endParaRPr lang="ru-RU" dirty="0">
              <a:solidFill>
                <a:srgbClr val="FFFFFF"/>
              </a:solidFill>
            </a:endParaRPr>
          </a:p>
        </p:txBody>
      </p:sp>
      <p:sp>
        <p:nvSpPr>
          <p:cNvPr id="7" name="Заголовок 6"/>
          <p:cNvSpPr>
            <a:spLocks noGrp="1"/>
          </p:cNvSpPr>
          <p:nvPr>
            <p:ph type="title"/>
          </p:nvPr>
        </p:nvSpPr>
        <p:spPr>
          <a:xfrm>
            <a:off x="500239" y="477672"/>
            <a:ext cx="11328000" cy="736979"/>
          </a:xfrm>
          <a:solidFill>
            <a:schemeClr val="bg1"/>
          </a:solidFill>
        </p:spPr>
        <p:txBody>
          <a:bodyPr/>
          <a:lstStyle/>
          <a:p>
            <a:pPr algn="ctr"/>
            <a:r>
              <a:rPr lang="ru-RU" sz="3600" b="0" dirty="0" smtClean="0">
                <a:solidFill>
                  <a:schemeClr val="tx1"/>
                </a:solidFill>
              </a:rPr>
              <a:t>Трансформация </a:t>
            </a:r>
            <a:r>
              <a:rPr lang="ru-RU" sz="3600" b="0" dirty="0" smtClean="0">
                <a:solidFill>
                  <a:schemeClr val="tx1"/>
                </a:solidFill>
              </a:rPr>
              <a:t>радикальной, деструктивной деятельности</a:t>
            </a:r>
            <a:endParaRPr lang="ru-RU" sz="3600" b="0" dirty="0">
              <a:solidFill>
                <a:schemeClr val="tx1"/>
              </a:solidFill>
            </a:endParaRPr>
          </a:p>
        </p:txBody>
      </p:sp>
      <p:graphicFrame>
        <p:nvGraphicFramePr>
          <p:cNvPr id="3" name="Схема 2"/>
          <p:cNvGraphicFramePr/>
          <p:nvPr>
            <p:extLst>
              <p:ext uri="{D42A27DB-BD31-4B8C-83A1-F6EECF244321}">
                <p14:modId xmlns:p14="http://schemas.microsoft.com/office/powerpoint/2010/main" val="60352100"/>
              </p:ext>
            </p:extLst>
          </p:nvPr>
        </p:nvGraphicFramePr>
        <p:xfrm>
          <a:off x="122831" y="1351128"/>
          <a:ext cx="11682482" cy="454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1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981" y="4198697"/>
            <a:ext cx="3267075" cy="236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50</a:t>
            </a:fld>
            <a:endParaRPr lang="ru-RU" dirty="0">
              <a:solidFill>
                <a:srgbClr val="FFFFFF"/>
              </a:solidFill>
            </a:endParaRPr>
          </a:p>
        </p:txBody>
      </p:sp>
      <p:sp>
        <p:nvSpPr>
          <p:cNvPr id="7" name="Прямоугольник 6"/>
          <p:cNvSpPr/>
          <p:nvPr/>
        </p:nvSpPr>
        <p:spPr>
          <a:xfrm>
            <a:off x="723330" y="413045"/>
            <a:ext cx="10931858" cy="3785652"/>
          </a:xfrm>
          <a:prstGeom prst="rect">
            <a:avLst/>
          </a:prstGeom>
          <a:solidFill>
            <a:schemeClr val="bg1">
              <a:lumMod val="95000"/>
            </a:schemeClr>
          </a:solidFill>
        </p:spPr>
        <p:txBody>
          <a:bodyPr wrap="square">
            <a:spAutoFit/>
          </a:bodyPr>
          <a:lstStyle/>
          <a:p>
            <a:pPr indent="355600" algn="just">
              <a:tabLst>
                <a:tab pos="355600" algn="l"/>
              </a:tabLst>
            </a:pPr>
            <a:r>
              <a:rPr lang="ru-RU" sz="2400" dirty="0">
                <a:solidFill>
                  <a:prstClr val="black"/>
                </a:solidFill>
              </a:rPr>
              <a:t>Важную роль в </a:t>
            </a:r>
            <a:r>
              <a:rPr lang="ru-RU" sz="2400" dirty="0" err="1">
                <a:solidFill>
                  <a:prstClr val="black"/>
                </a:solidFill>
              </a:rPr>
              <a:t>антиэкстремистском</a:t>
            </a:r>
            <a:r>
              <a:rPr lang="ru-RU" sz="2400" dirty="0">
                <a:solidFill>
                  <a:prstClr val="black"/>
                </a:solidFill>
              </a:rPr>
              <a:t> </a:t>
            </a:r>
            <a:r>
              <a:rPr lang="ru-RU" sz="2400" dirty="0" err="1">
                <a:solidFill>
                  <a:prstClr val="black"/>
                </a:solidFill>
              </a:rPr>
              <a:t>правоприменении</a:t>
            </a:r>
            <a:r>
              <a:rPr lang="ru-RU" sz="2400" dirty="0">
                <a:solidFill>
                  <a:prstClr val="black"/>
                </a:solidFill>
              </a:rPr>
              <a:t> играет </a:t>
            </a:r>
            <a:r>
              <a:rPr lang="ru-RU" sz="2400" b="1" dirty="0">
                <a:solidFill>
                  <a:prstClr val="black"/>
                </a:solidFill>
              </a:rPr>
              <a:t>гражданско-правовой механизм запрета </a:t>
            </a:r>
            <a:r>
              <a:rPr lang="ru-RU" sz="2400" dirty="0">
                <a:solidFill>
                  <a:prstClr val="black"/>
                </a:solidFill>
              </a:rPr>
              <a:t>разнообразных материалов (книг, видео, страниц в интернете, отдельных файлов и т.д.).</a:t>
            </a:r>
            <a:endParaRPr lang="ru-RU" sz="2400" dirty="0" smtClean="0">
              <a:solidFill>
                <a:prstClr val="black"/>
              </a:solidFill>
            </a:endParaRPr>
          </a:p>
          <a:p>
            <a:pPr indent="355600" algn="just">
              <a:tabLst>
                <a:tab pos="355600" algn="l"/>
              </a:tabLst>
            </a:pPr>
            <a:r>
              <a:rPr lang="ru-RU" sz="2400" dirty="0" smtClean="0">
                <a:solidFill>
                  <a:prstClr val="black"/>
                </a:solidFill>
              </a:rPr>
              <a:t>На </a:t>
            </a:r>
            <a:r>
              <a:rPr lang="ru-RU" sz="2400" dirty="0">
                <a:solidFill>
                  <a:prstClr val="black"/>
                </a:solidFill>
              </a:rPr>
              <a:t>территории Российской Федерации </a:t>
            </a:r>
            <a:r>
              <a:rPr lang="ru-RU" sz="2400" dirty="0">
                <a:solidFill>
                  <a:srgbClr val="C00000"/>
                </a:solidFill>
              </a:rPr>
              <a:t>запрещаются:</a:t>
            </a:r>
          </a:p>
          <a:p>
            <a:pPr indent="355600" algn="just">
              <a:tabLst>
                <a:tab pos="355600" algn="l"/>
              </a:tabLst>
            </a:pPr>
            <a:r>
              <a:rPr lang="ru-RU" sz="2400" dirty="0" smtClean="0">
                <a:solidFill>
                  <a:prstClr val="black"/>
                </a:solidFill>
              </a:rPr>
              <a:t>- </a:t>
            </a:r>
            <a:r>
              <a:rPr lang="ru-RU" sz="2400" dirty="0">
                <a:solidFill>
                  <a:prstClr val="black"/>
                </a:solidFill>
              </a:rPr>
              <a:t>распространение экстремистских материалов;</a:t>
            </a:r>
          </a:p>
          <a:p>
            <a:pPr indent="355600" algn="just">
              <a:tabLst>
                <a:tab pos="355600" algn="l"/>
              </a:tabLst>
            </a:pPr>
            <a:r>
              <a:rPr lang="ru-RU" sz="2400" dirty="0">
                <a:solidFill>
                  <a:prstClr val="black"/>
                </a:solidFill>
              </a:rPr>
              <a:t>- их производство;</a:t>
            </a:r>
          </a:p>
          <a:p>
            <a:pPr indent="355600" algn="just">
              <a:tabLst>
                <a:tab pos="355600" algn="l"/>
              </a:tabLst>
            </a:pPr>
            <a:r>
              <a:rPr lang="ru-RU" sz="2400" dirty="0">
                <a:solidFill>
                  <a:prstClr val="black"/>
                </a:solidFill>
              </a:rPr>
              <a:t>- хранение их в целях распространения. </a:t>
            </a:r>
          </a:p>
          <a:p>
            <a:pPr indent="355600" algn="just">
              <a:tabLst>
                <a:tab pos="355600" algn="l"/>
              </a:tabLst>
            </a:pPr>
            <a:r>
              <a:rPr lang="ru-RU" sz="2400" dirty="0">
                <a:solidFill>
                  <a:prstClr val="black"/>
                </a:solidFill>
              </a:rPr>
              <a:t>В случаях, предусмотренных законодательством Российской Федерации, производство, хранение или распространение экстремистских материалов является правонарушением и влечет за собой </a:t>
            </a:r>
            <a:r>
              <a:rPr lang="ru-RU" sz="2400" dirty="0" smtClean="0">
                <a:solidFill>
                  <a:prstClr val="black"/>
                </a:solidFill>
              </a:rPr>
              <a:t>ответственность</a:t>
            </a:r>
            <a:endParaRPr lang="ru-RU" sz="24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1248791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3"/>
          </p:nvPr>
        </p:nvSpPr>
        <p:spPr/>
        <p:txBody>
          <a:bodyPr/>
          <a:lstStyle/>
          <a:p>
            <a:fld id="{19B51A1E-902D-48AF-9020-955120F399B6}" type="slidenum">
              <a:rPr lang="ru-RU" smtClean="0">
                <a:solidFill>
                  <a:srgbClr val="FFFFFF"/>
                </a:solidFill>
              </a:rPr>
              <a:pPr/>
              <a:t>51</a:t>
            </a:fld>
            <a:endParaRPr lang="ru-RU" dirty="0">
              <a:solidFill>
                <a:srgbClr val="FFFFFF"/>
              </a:solidFill>
            </a:endParaRPr>
          </a:p>
        </p:txBody>
      </p:sp>
      <p:sp>
        <p:nvSpPr>
          <p:cNvPr id="7" name="Заголовок 6"/>
          <p:cNvSpPr>
            <a:spLocks noGrp="1"/>
          </p:cNvSpPr>
          <p:nvPr>
            <p:ph type="title"/>
          </p:nvPr>
        </p:nvSpPr>
        <p:spPr>
          <a:xfrm>
            <a:off x="177421" y="150127"/>
            <a:ext cx="11887200" cy="641443"/>
          </a:xfrm>
          <a:solidFill>
            <a:schemeClr val="bg2"/>
          </a:solidFill>
        </p:spPr>
        <p:txBody>
          <a:bodyPr/>
          <a:lstStyle/>
          <a:p>
            <a:pPr algn="ctr"/>
            <a:r>
              <a:rPr lang="ru-RU" sz="2800" dirty="0" smtClean="0"/>
              <a:t>Порядок признания информационных материалов экстремистскими</a:t>
            </a:r>
            <a:endParaRPr lang="ru-RU" sz="2800" dirty="0"/>
          </a:p>
        </p:txBody>
      </p:sp>
      <p:graphicFrame>
        <p:nvGraphicFramePr>
          <p:cNvPr id="14" name="Схема 13"/>
          <p:cNvGraphicFramePr/>
          <p:nvPr>
            <p:extLst>
              <p:ext uri="{D42A27DB-BD31-4B8C-83A1-F6EECF244321}">
                <p14:modId xmlns:p14="http://schemas.microsoft.com/office/powerpoint/2010/main" val="967363536"/>
              </p:ext>
            </p:extLst>
          </p:nvPr>
        </p:nvGraphicFramePr>
        <p:xfrm>
          <a:off x="382137" y="723331"/>
          <a:ext cx="11464120" cy="5581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541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739" r="1773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title"/>
          </p:nvPr>
        </p:nvSpPr>
        <p:spPr>
          <a:xfrm>
            <a:off x="7642746" y="3802899"/>
            <a:ext cx="4117254" cy="985000"/>
          </a:xfrm>
          <a:solidFill>
            <a:schemeClr val="bg1"/>
          </a:solidFill>
        </p:spPr>
        <p:txBody>
          <a:bodyPr/>
          <a:lstStyle/>
          <a:p>
            <a:r>
              <a:rPr lang="ru-RU" sz="3200" dirty="0"/>
              <a:t>БЛОКИРОВКА В ИНТЕРНЕТЕ</a:t>
            </a:r>
            <a:endParaRPr lang="ru-RU" sz="3200" dirty="0"/>
          </a:p>
        </p:txBody>
      </p:sp>
      <p:sp>
        <p:nvSpPr>
          <p:cNvPr id="4" name="Текст 3"/>
          <p:cNvSpPr>
            <a:spLocks noGrp="1"/>
          </p:cNvSpPr>
          <p:nvPr>
            <p:ph type="body" sz="quarter" idx="32"/>
          </p:nvPr>
        </p:nvSpPr>
        <p:spPr>
          <a:xfrm>
            <a:off x="7656394" y="4787901"/>
            <a:ext cx="4103606" cy="357306"/>
          </a:xfrm>
          <a:solidFill>
            <a:schemeClr val="bg1">
              <a:lumMod val="95000"/>
              <a:alpha val="80000"/>
            </a:schemeClr>
          </a:solidFill>
        </p:spPr>
        <p:txBody>
          <a:bodyPr/>
          <a:lstStyle/>
          <a:p>
            <a:r>
              <a:rPr lang="ru-RU" dirty="0" smtClean="0">
                <a:solidFill>
                  <a:schemeClr val="tx1"/>
                </a:solidFill>
              </a:rPr>
              <a:t>»</a:t>
            </a:r>
            <a:endParaRPr lang="ru-RU" dirty="0">
              <a:solidFill>
                <a:schemeClr val="tx1"/>
              </a:solidFill>
            </a:endParaRPr>
          </a:p>
        </p:txBody>
      </p:sp>
      <p:sp>
        <p:nvSpPr>
          <p:cNvPr id="2" name="Объект 1"/>
          <p:cNvSpPr>
            <a:spLocks noGrp="1"/>
          </p:cNvSpPr>
          <p:nvPr>
            <p:ph sz="half" idx="1"/>
          </p:nvPr>
        </p:nvSpPr>
        <p:spPr>
          <a:xfrm>
            <a:off x="380160" y="504967"/>
            <a:ext cx="5472000" cy="4995081"/>
          </a:xfrm>
        </p:spPr>
        <p:txBody>
          <a:bodyPr anchor="t"/>
          <a:lstStyle/>
          <a:p>
            <a:pPr marL="0" indent="355600" algn="just">
              <a:lnSpc>
                <a:spcPct val="100000"/>
              </a:lnSpc>
              <a:spcBef>
                <a:spcPts val="0"/>
              </a:spcBef>
              <a:buNone/>
            </a:pPr>
            <a:r>
              <a:rPr lang="ru-RU" sz="2800" dirty="0"/>
              <a:t>Блокировка является обеспечительной мерой, и сама по себе не создает дополнительных ограничений для граждан. </a:t>
            </a:r>
            <a:endParaRPr lang="ru-RU" sz="2800" dirty="0" smtClean="0"/>
          </a:p>
          <a:p>
            <a:pPr marL="0" indent="355600" algn="just">
              <a:lnSpc>
                <a:spcPct val="100000"/>
              </a:lnSpc>
              <a:spcBef>
                <a:spcPts val="0"/>
              </a:spcBef>
              <a:buNone/>
            </a:pPr>
            <a:r>
              <a:rPr lang="ru-RU" sz="2800" dirty="0" smtClean="0"/>
              <a:t>Если </a:t>
            </a:r>
            <a:r>
              <a:rPr lang="ru-RU" sz="2800" dirty="0"/>
              <a:t>гражданин является автором или владельцем заблокированного текста (сайта, сервера), он может переносить его содержание в другое место, и этим он не нарушает закон.</a:t>
            </a:r>
            <a:endParaRPr lang="ru-RU" sz="2800" dirty="0"/>
          </a:p>
        </p:txBody>
      </p:sp>
      <p:sp>
        <p:nvSpPr>
          <p:cNvPr id="6" name="Номер слайда 5"/>
          <p:cNvSpPr>
            <a:spLocks noGrp="1"/>
          </p:cNvSpPr>
          <p:nvPr>
            <p:ph type="sldNum" sz="quarter" idx="33"/>
          </p:nvPr>
        </p:nvSpPr>
        <p:spPr/>
        <p:txBody>
          <a:bodyPr/>
          <a:lstStyle/>
          <a:p>
            <a:fld id="{19B51A1E-902D-48AF-9020-955120F399B6}" type="slidenum">
              <a:rPr lang="ru-RU" smtClean="0">
                <a:solidFill>
                  <a:srgbClr val="FFFFFF"/>
                </a:solidFill>
              </a:rPr>
              <a:pPr/>
              <a:t>52</a:t>
            </a:fld>
            <a:endParaRPr lang="ru-RU" dirty="0">
              <a:solidFill>
                <a:srgbClr val="FFFFFF"/>
              </a:solidFill>
            </a:endParaRPr>
          </a:p>
        </p:txBody>
      </p:sp>
      <p:sp>
        <p:nvSpPr>
          <p:cNvPr id="9" name="Прямоугольник 8"/>
          <p:cNvSpPr/>
          <p:nvPr/>
        </p:nvSpPr>
        <p:spPr>
          <a:xfrm>
            <a:off x="10508777" y="6359857"/>
            <a:ext cx="914400" cy="443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8978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Житель Северодвинска попал под &quot;уголовку&quot; за комментарий в соцсети |  Новости Дня 29"/>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0181" r="20181"/>
          <a:stretch>
            <a:fillRect/>
          </a:stretch>
        </p:blipFill>
        <p:spPr bwMode="auto">
          <a:xfrm>
            <a:off x="6796584" y="-1"/>
            <a:ext cx="5395415" cy="6371351"/>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7642746" y="3802899"/>
            <a:ext cx="4117254" cy="985000"/>
          </a:xfrm>
          <a:solidFill>
            <a:schemeClr val="bg1"/>
          </a:solidFill>
        </p:spPr>
        <p:txBody>
          <a:bodyPr/>
          <a:lstStyle/>
          <a:p>
            <a:r>
              <a:rPr lang="ru-RU" sz="3200" dirty="0" smtClean="0"/>
              <a:t>РЕПОСТ, ЛАЙКИ</a:t>
            </a:r>
            <a:br>
              <a:rPr lang="ru-RU" sz="3200" dirty="0" smtClean="0"/>
            </a:br>
            <a:r>
              <a:rPr lang="ru-RU" sz="3200" dirty="0" smtClean="0"/>
              <a:t> </a:t>
            </a:r>
            <a:r>
              <a:rPr lang="ru-RU" sz="3200" dirty="0"/>
              <a:t>В ИНТЕРНЕТЕ</a:t>
            </a:r>
            <a:endParaRPr lang="ru-RU" sz="3200" dirty="0"/>
          </a:p>
        </p:txBody>
      </p:sp>
      <p:sp>
        <p:nvSpPr>
          <p:cNvPr id="4" name="Текст 3"/>
          <p:cNvSpPr>
            <a:spLocks noGrp="1"/>
          </p:cNvSpPr>
          <p:nvPr>
            <p:ph type="body" sz="quarter" idx="32"/>
          </p:nvPr>
        </p:nvSpPr>
        <p:spPr>
          <a:xfrm>
            <a:off x="7656394" y="4787901"/>
            <a:ext cx="4103606" cy="357306"/>
          </a:xfrm>
          <a:solidFill>
            <a:schemeClr val="bg1">
              <a:lumMod val="95000"/>
              <a:alpha val="80000"/>
            </a:schemeClr>
          </a:solidFill>
        </p:spPr>
        <p:txBody>
          <a:bodyPr/>
          <a:lstStyle/>
          <a:p>
            <a:r>
              <a:rPr lang="ru-RU" dirty="0" smtClean="0">
                <a:solidFill>
                  <a:schemeClr val="tx1"/>
                </a:solidFill>
              </a:rPr>
              <a:t>»</a:t>
            </a:r>
            <a:endParaRPr lang="ru-RU" dirty="0">
              <a:solidFill>
                <a:schemeClr val="tx1"/>
              </a:solidFill>
            </a:endParaRPr>
          </a:p>
        </p:txBody>
      </p:sp>
      <p:sp>
        <p:nvSpPr>
          <p:cNvPr id="2" name="Объект 1"/>
          <p:cNvSpPr>
            <a:spLocks noGrp="1"/>
          </p:cNvSpPr>
          <p:nvPr>
            <p:ph sz="half" idx="1"/>
          </p:nvPr>
        </p:nvSpPr>
        <p:spPr>
          <a:xfrm>
            <a:off x="380160" y="504967"/>
            <a:ext cx="6006992" cy="5759355"/>
          </a:xfrm>
        </p:spPr>
        <p:txBody>
          <a:bodyPr anchor="t"/>
          <a:lstStyle/>
          <a:p>
            <a:pPr marL="0" indent="355600" algn="just">
              <a:lnSpc>
                <a:spcPct val="100000"/>
              </a:lnSpc>
              <a:spcBef>
                <a:spcPts val="0"/>
              </a:spcBef>
              <a:buNone/>
            </a:pPr>
            <a:r>
              <a:rPr lang="ru-RU" sz="2000" dirty="0">
                <a:solidFill>
                  <a:schemeClr val="tx1"/>
                </a:solidFill>
              </a:rPr>
              <a:t>Слово </a:t>
            </a:r>
            <a:r>
              <a:rPr lang="ru-RU" sz="2000" b="1" dirty="0">
                <a:solidFill>
                  <a:schemeClr val="tx1"/>
                </a:solidFill>
              </a:rPr>
              <a:t>«</a:t>
            </a:r>
            <a:r>
              <a:rPr lang="ru-RU" sz="2000" b="1" dirty="0" err="1">
                <a:solidFill>
                  <a:schemeClr val="tx1"/>
                </a:solidFill>
              </a:rPr>
              <a:t>repost</a:t>
            </a:r>
            <a:r>
              <a:rPr lang="ru-RU" sz="2000" b="1" dirty="0">
                <a:solidFill>
                  <a:schemeClr val="tx1"/>
                </a:solidFill>
              </a:rPr>
              <a:t>» </a:t>
            </a:r>
            <a:r>
              <a:rPr lang="ru-RU" sz="2000" dirty="0">
                <a:solidFill>
                  <a:schemeClr val="tx1"/>
                </a:solidFill>
              </a:rPr>
              <a:t>пришло из английского, что буквально переводится как повторное сообщение. Дополнительные термины, обозначающие то же явление - «</a:t>
            </a:r>
            <a:r>
              <a:rPr lang="ru-RU" sz="2000" dirty="0" err="1">
                <a:solidFill>
                  <a:schemeClr val="tx1"/>
                </a:solidFill>
              </a:rPr>
              <a:t>перепост</a:t>
            </a:r>
            <a:r>
              <a:rPr lang="ru-RU" sz="2000" dirty="0">
                <a:solidFill>
                  <a:schemeClr val="tx1"/>
                </a:solidFill>
              </a:rPr>
              <a:t>» или «</a:t>
            </a:r>
            <a:r>
              <a:rPr lang="ru-RU" sz="2000" dirty="0" err="1">
                <a:solidFill>
                  <a:schemeClr val="tx1"/>
                </a:solidFill>
              </a:rPr>
              <a:t>ретвит</a:t>
            </a:r>
            <a:r>
              <a:rPr lang="ru-RU" sz="2000" dirty="0">
                <a:solidFill>
                  <a:schemeClr val="tx1"/>
                </a:solidFill>
              </a:rPr>
              <a:t>». По сути, это цитирование с указанием первоисточника путем пересылки контента. </a:t>
            </a:r>
          </a:p>
          <a:p>
            <a:pPr marL="0" indent="355600" algn="just">
              <a:lnSpc>
                <a:spcPct val="100000"/>
              </a:lnSpc>
              <a:spcBef>
                <a:spcPts val="0"/>
              </a:spcBef>
              <a:buNone/>
            </a:pPr>
            <a:r>
              <a:rPr lang="ru-RU" sz="2000" dirty="0" smtClean="0">
                <a:solidFill>
                  <a:schemeClr val="tx1"/>
                </a:solidFill>
              </a:rPr>
              <a:t>Важно </a:t>
            </a:r>
            <a:r>
              <a:rPr lang="ru-RU" sz="2000" dirty="0">
                <a:solidFill>
                  <a:schemeClr val="tx1"/>
                </a:solidFill>
              </a:rPr>
              <a:t>не перепутать </a:t>
            </a:r>
            <a:r>
              <a:rPr lang="ru-RU" sz="2000" b="1" dirty="0">
                <a:solidFill>
                  <a:schemeClr val="tx1"/>
                </a:solidFill>
              </a:rPr>
              <a:t>три способа распространения информации</a:t>
            </a:r>
            <a:r>
              <a:rPr lang="ru-RU" sz="2000" dirty="0">
                <a:solidFill>
                  <a:schemeClr val="tx1"/>
                </a:solidFill>
              </a:rPr>
              <a:t>:</a:t>
            </a:r>
          </a:p>
          <a:p>
            <a:pPr marL="0" indent="355600" algn="just">
              <a:lnSpc>
                <a:spcPct val="100000"/>
              </a:lnSpc>
              <a:spcBef>
                <a:spcPts val="0"/>
              </a:spcBef>
              <a:buNone/>
            </a:pPr>
            <a:r>
              <a:rPr lang="ru-RU" sz="2000" dirty="0">
                <a:solidFill>
                  <a:schemeClr val="tx1"/>
                </a:solidFill>
              </a:rPr>
              <a:t>- простое сохранение информации и ее пересылка без указания на источник - </a:t>
            </a:r>
            <a:r>
              <a:rPr lang="ru-RU" sz="2000" dirty="0" err="1">
                <a:solidFill>
                  <a:schemeClr val="tx1"/>
                </a:solidFill>
              </a:rPr>
              <a:t>копипаст</a:t>
            </a:r>
            <a:r>
              <a:rPr lang="ru-RU" sz="2000" dirty="0">
                <a:solidFill>
                  <a:schemeClr val="tx1"/>
                </a:solidFill>
              </a:rPr>
              <a:t>;</a:t>
            </a:r>
          </a:p>
          <a:p>
            <a:pPr marL="0" indent="355600" algn="just">
              <a:lnSpc>
                <a:spcPct val="100000"/>
              </a:lnSpc>
              <a:spcBef>
                <a:spcPts val="0"/>
              </a:spcBef>
              <a:buNone/>
            </a:pPr>
            <a:r>
              <a:rPr lang="ru-RU" sz="2000" dirty="0">
                <a:solidFill>
                  <a:schemeClr val="tx1"/>
                </a:solidFill>
              </a:rPr>
              <a:t>- аналогичная процедура с пометкой авторства - цитата;</a:t>
            </a:r>
          </a:p>
          <a:p>
            <a:pPr algn="just">
              <a:lnSpc>
                <a:spcPct val="100000"/>
              </a:lnSpc>
              <a:spcBef>
                <a:spcPts val="0"/>
              </a:spcBef>
              <a:buFontTx/>
              <a:buChar char="-"/>
            </a:pPr>
            <a:r>
              <a:rPr lang="ru-RU" sz="2000" dirty="0" smtClean="0">
                <a:solidFill>
                  <a:schemeClr val="tx1"/>
                </a:solidFill>
              </a:rPr>
              <a:t>сопровождение </a:t>
            </a:r>
            <a:r>
              <a:rPr lang="ru-RU" sz="2000" dirty="0">
                <a:solidFill>
                  <a:schemeClr val="tx1"/>
                </a:solidFill>
              </a:rPr>
              <a:t>текстового блока ссылкой на автора - </a:t>
            </a:r>
            <a:r>
              <a:rPr lang="ru-RU" sz="2000" dirty="0" err="1">
                <a:solidFill>
                  <a:schemeClr val="tx1"/>
                </a:solidFill>
              </a:rPr>
              <a:t>ретвит</a:t>
            </a:r>
            <a:r>
              <a:rPr lang="ru-RU" sz="2000" dirty="0" smtClean="0">
                <a:solidFill>
                  <a:schemeClr val="tx1"/>
                </a:solidFill>
              </a:rPr>
              <a:t>.</a:t>
            </a:r>
          </a:p>
          <a:p>
            <a:pPr marL="0" indent="450850" algn="just">
              <a:lnSpc>
                <a:spcPct val="100000"/>
              </a:lnSpc>
              <a:spcBef>
                <a:spcPts val="0"/>
              </a:spcBef>
              <a:buNone/>
            </a:pPr>
            <a:r>
              <a:rPr lang="ru-RU" sz="2000" b="1" dirty="0" err="1">
                <a:solidFill>
                  <a:schemeClr val="tx1"/>
                </a:solidFill>
              </a:rPr>
              <a:t>Like</a:t>
            </a:r>
            <a:r>
              <a:rPr lang="ru-RU" sz="2000" b="1" dirty="0">
                <a:solidFill>
                  <a:schemeClr val="tx1"/>
                </a:solidFill>
              </a:rPr>
              <a:t> </a:t>
            </a:r>
            <a:r>
              <a:rPr lang="ru-RU" sz="2000" dirty="0">
                <a:solidFill>
                  <a:schemeClr val="tx1"/>
                </a:solidFill>
              </a:rPr>
              <a:t>- это действие в интернете, которое выражает симпатию к текстовому или мультимедийному контенту. С английского языка слово обозначает «нравится».</a:t>
            </a:r>
          </a:p>
          <a:p>
            <a:pPr marL="0" indent="355600" algn="just">
              <a:lnSpc>
                <a:spcPct val="100000"/>
              </a:lnSpc>
              <a:spcBef>
                <a:spcPts val="0"/>
              </a:spcBef>
              <a:buNone/>
            </a:pPr>
            <a:endParaRPr lang="ru-RU" sz="2400" dirty="0">
              <a:solidFill>
                <a:schemeClr val="tx1"/>
              </a:solidFill>
            </a:endParaRPr>
          </a:p>
        </p:txBody>
      </p:sp>
      <p:sp>
        <p:nvSpPr>
          <p:cNvPr id="6" name="Номер слайда 5"/>
          <p:cNvSpPr>
            <a:spLocks noGrp="1"/>
          </p:cNvSpPr>
          <p:nvPr>
            <p:ph type="sldNum" sz="quarter" idx="33"/>
          </p:nvPr>
        </p:nvSpPr>
        <p:spPr/>
        <p:txBody>
          <a:bodyPr/>
          <a:lstStyle/>
          <a:p>
            <a:fld id="{19B51A1E-902D-48AF-9020-955120F399B6}" type="slidenum">
              <a:rPr lang="ru-RU" smtClean="0">
                <a:solidFill>
                  <a:srgbClr val="FFFFFF"/>
                </a:solidFill>
              </a:rPr>
              <a:pPr/>
              <a:t>53</a:t>
            </a:fld>
            <a:endParaRPr lang="ru-RU" dirty="0">
              <a:solidFill>
                <a:srgbClr val="FFFFFF"/>
              </a:solidFill>
            </a:endParaRPr>
          </a:p>
        </p:txBody>
      </p:sp>
      <p:sp>
        <p:nvSpPr>
          <p:cNvPr id="9" name="Прямоугольник 8"/>
          <p:cNvSpPr/>
          <p:nvPr/>
        </p:nvSpPr>
        <p:spPr>
          <a:xfrm>
            <a:off x="10508777" y="6359857"/>
            <a:ext cx="914400" cy="470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8246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54</a:t>
            </a:fld>
            <a:endParaRPr lang="ru-RU" dirty="0">
              <a:solidFill>
                <a:srgbClr val="FFFFFF"/>
              </a:solidFill>
            </a:endParaRPr>
          </a:p>
        </p:txBody>
      </p:sp>
      <p:sp>
        <p:nvSpPr>
          <p:cNvPr id="7" name="Прямоугольник 6"/>
          <p:cNvSpPr/>
          <p:nvPr/>
        </p:nvSpPr>
        <p:spPr>
          <a:xfrm>
            <a:off x="386686" y="331158"/>
            <a:ext cx="11418628" cy="5324535"/>
          </a:xfrm>
          <a:prstGeom prst="rect">
            <a:avLst/>
          </a:prstGeom>
          <a:solidFill>
            <a:schemeClr val="bg1">
              <a:lumMod val="95000"/>
            </a:schemeClr>
          </a:solidFill>
        </p:spPr>
        <p:txBody>
          <a:bodyPr wrap="square">
            <a:spAutoFit/>
          </a:bodyPr>
          <a:lstStyle/>
          <a:p>
            <a:pPr indent="355600" algn="just">
              <a:tabLst>
                <a:tab pos="355600" algn="l"/>
              </a:tabLst>
            </a:pPr>
            <a:r>
              <a:rPr lang="ru-RU" sz="2000" b="1" dirty="0">
                <a:solidFill>
                  <a:prstClr val="black"/>
                </a:solidFill>
              </a:rPr>
              <a:t>Для чего нужен </a:t>
            </a:r>
            <a:r>
              <a:rPr lang="ru-RU" sz="2000" b="1" dirty="0" err="1">
                <a:solidFill>
                  <a:prstClr val="black"/>
                </a:solidFill>
              </a:rPr>
              <a:t>репост</a:t>
            </a:r>
            <a:r>
              <a:rPr lang="ru-RU" sz="2000" b="1" dirty="0">
                <a:solidFill>
                  <a:prstClr val="black"/>
                </a:solidFill>
              </a:rPr>
              <a:t>? </a:t>
            </a:r>
          </a:p>
          <a:p>
            <a:pPr indent="355600" algn="just">
              <a:tabLst>
                <a:tab pos="355600" algn="l"/>
              </a:tabLst>
            </a:pPr>
            <a:r>
              <a:rPr lang="ru-RU" sz="2000" dirty="0">
                <a:solidFill>
                  <a:prstClr val="black"/>
                </a:solidFill>
              </a:rPr>
              <a:t>В первую очередь, это способ обмена информацией. Также использование такой функции помогает бороться с проблемой плагиата в сети. С действительной ссылкой на источник сохраняется авторство. </a:t>
            </a:r>
          </a:p>
          <a:p>
            <a:pPr indent="355600" algn="just">
              <a:tabLst>
                <a:tab pos="355600" algn="l"/>
              </a:tabLst>
            </a:pPr>
            <a:r>
              <a:rPr lang="ru-RU" sz="2000" b="1" dirty="0" smtClean="0">
                <a:solidFill>
                  <a:prstClr val="black"/>
                </a:solidFill>
              </a:rPr>
              <a:t>Что </a:t>
            </a:r>
            <a:r>
              <a:rPr lang="ru-RU" sz="2000" b="1" dirty="0">
                <a:solidFill>
                  <a:prstClr val="black"/>
                </a:solidFill>
              </a:rPr>
              <a:t>значит сделать </a:t>
            </a:r>
            <a:r>
              <a:rPr lang="ru-RU" sz="2000" b="1" dirty="0" err="1">
                <a:solidFill>
                  <a:prstClr val="black"/>
                </a:solidFill>
              </a:rPr>
              <a:t>репост</a:t>
            </a:r>
            <a:r>
              <a:rPr lang="ru-RU" sz="2000" b="1" dirty="0">
                <a:solidFill>
                  <a:prstClr val="black"/>
                </a:solidFill>
              </a:rPr>
              <a:t>, и каковы его свойства?</a:t>
            </a:r>
          </a:p>
          <a:p>
            <a:pPr indent="355600" algn="just">
              <a:tabLst>
                <a:tab pos="355600" algn="l"/>
              </a:tabLst>
            </a:pPr>
            <a:r>
              <a:rPr lang="ru-RU" sz="2000" dirty="0">
                <a:solidFill>
                  <a:prstClr val="black"/>
                </a:solidFill>
              </a:rPr>
              <a:t>Выделим следующие </a:t>
            </a:r>
            <a:r>
              <a:rPr lang="ru-RU" sz="2000" b="1" i="1" dirty="0">
                <a:solidFill>
                  <a:prstClr val="black"/>
                </a:solidFill>
              </a:rPr>
              <a:t>функции</a:t>
            </a:r>
            <a:r>
              <a:rPr lang="ru-RU" sz="2000" dirty="0">
                <a:solidFill>
                  <a:prstClr val="black"/>
                </a:solidFill>
              </a:rPr>
              <a:t>:</a:t>
            </a:r>
          </a:p>
          <a:p>
            <a:pPr indent="355600" algn="just">
              <a:tabLst>
                <a:tab pos="355600" algn="l"/>
              </a:tabLst>
            </a:pPr>
            <a:r>
              <a:rPr lang="ru-RU" sz="2000" dirty="0">
                <a:solidFill>
                  <a:prstClr val="black"/>
                </a:solidFill>
              </a:rPr>
              <a:t>- можно в любой момент посмотреть понравившиеся посты из разных </a:t>
            </a:r>
            <a:r>
              <a:rPr lang="ru-RU" sz="2000" dirty="0" err="1">
                <a:solidFill>
                  <a:prstClr val="black"/>
                </a:solidFill>
              </a:rPr>
              <a:t>пабликов</a:t>
            </a:r>
            <a:r>
              <a:rPr lang="ru-RU" sz="2000" dirty="0">
                <a:solidFill>
                  <a:prstClr val="black"/>
                </a:solidFill>
              </a:rPr>
              <a:t> и групп в один клик без долгого поиска в ленте. Вы будете уверены, что публикация точно не потеряется;</a:t>
            </a:r>
          </a:p>
          <a:p>
            <a:pPr indent="355600" algn="just">
              <a:tabLst>
                <a:tab pos="355600" algn="l"/>
              </a:tabLst>
            </a:pPr>
            <a:r>
              <a:rPr lang="ru-RU" sz="2000" dirty="0">
                <a:solidFill>
                  <a:prstClr val="black"/>
                </a:solidFill>
              </a:rPr>
              <a:t>- при </a:t>
            </a:r>
            <a:r>
              <a:rPr lang="ru-RU" sz="2000" dirty="0" err="1">
                <a:solidFill>
                  <a:prstClr val="black"/>
                </a:solidFill>
              </a:rPr>
              <a:t>репосте</a:t>
            </a:r>
            <a:r>
              <a:rPr lang="ru-RU" sz="2000" dirty="0">
                <a:solidFill>
                  <a:prstClr val="black"/>
                </a:solidFill>
              </a:rPr>
              <a:t> не теряется первоисточник. Для пользователя это удобно тем, что так он не потеряет ссылку на интересный паблик или </a:t>
            </a:r>
            <a:r>
              <a:rPr lang="ru-RU" sz="2000" dirty="0" err="1">
                <a:solidFill>
                  <a:prstClr val="black"/>
                </a:solidFill>
              </a:rPr>
              <a:t>блогера</a:t>
            </a:r>
            <a:r>
              <a:rPr lang="ru-RU" sz="2000" dirty="0">
                <a:solidFill>
                  <a:prstClr val="black"/>
                </a:solidFill>
              </a:rPr>
              <a:t>, а самому автору тем. что его запись никто не присвоит себе.</a:t>
            </a:r>
          </a:p>
          <a:p>
            <a:pPr indent="355600" algn="just">
              <a:tabLst>
                <a:tab pos="355600" algn="l"/>
              </a:tabLst>
            </a:pPr>
            <a:r>
              <a:rPr lang="ru-RU" sz="2000" dirty="0">
                <a:solidFill>
                  <a:prstClr val="black"/>
                </a:solidFill>
              </a:rPr>
              <a:t>- автор публикации, которая получила много </a:t>
            </a:r>
            <a:r>
              <a:rPr lang="ru-RU" sz="2000" dirty="0" err="1">
                <a:solidFill>
                  <a:prstClr val="black"/>
                </a:solidFill>
              </a:rPr>
              <a:t>репостов</a:t>
            </a:r>
            <a:r>
              <a:rPr lang="ru-RU" sz="2000" dirty="0">
                <a:solidFill>
                  <a:prstClr val="black"/>
                </a:solidFill>
              </a:rPr>
              <a:t>, может рассчитывать на то, что им заинтересуется большое количество людей. Можно не просто посмотреть количество заинтересованных людей, но и их пол, возраст, интересы, профессию, образование и географическое расположение. Так автору проще понять, кто его целевая аудитория, и подстраивать публикации под ее интересы и потребности.</a:t>
            </a:r>
          </a:p>
          <a:p>
            <a:pPr marL="342900" indent="-342900" algn="just">
              <a:buFontTx/>
              <a:buChar char="-"/>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3737190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55</a:t>
            </a:fld>
            <a:endParaRPr lang="ru-RU" dirty="0">
              <a:solidFill>
                <a:srgbClr val="FFFFFF"/>
              </a:solidFill>
            </a:endParaRPr>
          </a:p>
        </p:txBody>
      </p:sp>
      <p:sp>
        <p:nvSpPr>
          <p:cNvPr id="7" name="Прямоугольник 6"/>
          <p:cNvSpPr/>
          <p:nvPr/>
        </p:nvSpPr>
        <p:spPr>
          <a:xfrm>
            <a:off x="386686" y="331158"/>
            <a:ext cx="11418628" cy="5262979"/>
          </a:xfrm>
          <a:prstGeom prst="rect">
            <a:avLst/>
          </a:prstGeom>
          <a:solidFill>
            <a:schemeClr val="bg1">
              <a:lumMod val="95000"/>
            </a:schemeClr>
          </a:solidFill>
        </p:spPr>
        <p:txBody>
          <a:bodyPr wrap="square">
            <a:spAutoFit/>
          </a:bodyPr>
          <a:lstStyle/>
          <a:p>
            <a:pPr indent="355600" algn="just">
              <a:tabLst>
                <a:tab pos="355600" algn="l"/>
              </a:tabLst>
            </a:pPr>
            <a:r>
              <a:rPr lang="ru-RU" sz="2400" b="1" dirty="0">
                <a:solidFill>
                  <a:prstClr val="black"/>
                </a:solidFill>
              </a:rPr>
              <a:t>Под какие статьи может попасть простой </a:t>
            </a:r>
            <a:r>
              <a:rPr lang="ru-RU" sz="2400" b="1" dirty="0" err="1">
                <a:solidFill>
                  <a:prstClr val="black"/>
                </a:solidFill>
              </a:rPr>
              <a:t>репост</a:t>
            </a:r>
            <a:r>
              <a:rPr lang="ru-RU" sz="2400" b="1" dirty="0">
                <a:solidFill>
                  <a:prstClr val="black"/>
                </a:solidFill>
              </a:rPr>
              <a:t>?</a:t>
            </a:r>
          </a:p>
          <a:p>
            <a:pPr indent="355600" algn="just">
              <a:tabLst>
                <a:tab pos="355600" algn="l"/>
              </a:tabLst>
            </a:pPr>
            <a:r>
              <a:rPr lang="ru-RU" sz="2400" dirty="0">
                <a:solidFill>
                  <a:prstClr val="black"/>
                </a:solidFill>
              </a:rPr>
              <a:t>В Уголовном кодексе Российской Федерации это статьи:</a:t>
            </a:r>
          </a:p>
          <a:p>
            <a:pPr indent="355600" algn="just">
              <a:tabLst>
                <a:tab pos="355600" algn="l"/>
              </a:tabLst>
            </a:pPr>
            <a:r>
              <a:rPr lang="ru-RU" sz="2400" dirty="0">
                <a:solidFill>
                  <a:prstClr val="black"/>
                </a:solidFill>
              </a:rPr>
              <a:t>280 - призывы к экстремизму;</a:t>
            </a:r>
          </a:p>
          <a:p>
            <a:pPr indent="355600" algn="just">
              <a:tabLst>
                <a:tab pos="355600" algn="l"/>
              </a:tabLst>
            </a:pPr>
            <a:r>
              <a:rPr lang="ru-RU" sz="2400" dirty="0">
                <a:solidFill>
                  <a:prstClr val="black"/>
                </a:solidFill>
              </a:rPr>
              <a:t>280.1 - публичные призывы к действиям, способным повлечь нарушение целостности территории Российской Федерации;</a:t>
            </a:r>
          </a:p>
          <a:p>
            <a:pPr indent="355600" algn="just">
              <a:tabLst>
                <a:tab pos="355600" algn="l"/>
              </a:tabLst>
            </a:pPr>
            <a:r>
              <a:rPr lang="ru-RU" sz="2400" dirty="0">
                <a:solidFill>
                  <a:prstClr val="black"/>
                </a:solidFill>
              </a:rPr>
              <a:t>282 - действия, направленные на возбуждение ненависти или вражды, унижение человеческого достоинства, в том числе по признаку принадлежности к определенной группе.</a:t>
            </a:r>
          </a:p>
          <a:p>
            <a:pPr indent="355600" algn="just">
              <a:tabLst>
                <a:tab pos="355600" algn="l"/>
              </a:tabLst>
            </a:pPr>
            <a:r>
              <a:rPr lang="ru-RU" sz="2400" dirty="0">
                <a:solidFill>
                  <a:prstClr val="black"/>
                </a:solidFill>
              </a:rPr>
              <a:t>Список возможных «запретных» тем: </a:t>
            </a:r>
            <a:endParaRPr lang="ru-RU" sz="2400" dirty="0" smtClean="0">
              <a:solidFill>
                <a:prstClr val="black"/>
              </a:solidFill>
            </a:endParaRPr>
          </a:p>
          <a:p>
            <a:pPr marL="342900" indent="-342900" algn="just">
              <a:buFontTx/>
              <a:buChar char="-"/>
              <a:tabLst>
                <a:tab pos="355600" algn="l"/>
              </a:tabLst>
            </a:pPr>
            <a:r>
              <a:rPr lang="ru-RU" sz="2400" dirty="0" smtClean="0">
                <a:solidFill>
                  <a:prstClr val="black"/>
                </a:solidFill>
              </a:rPr>
              <a:t>возбуждение </a:t>
            </a:r>
            <a:r>
              <a:rPr lang="ru-RU" sz="2400" dirty="0">
                <a:solidFill>
                  <a:prstClr val="black"/>
                </a:solidFill>
              </a:rPr>
              <a:t>розни и ненависти; </a:t>
            </a:r>
            <a:endParaRPr lang="ru-RU" sz="2400" dirty="0" smtClean="0">
              <a:solidFill>
                <a:prstClr val="black"/>
              </a:solidFill>
            </a:endParaRPr>
          </a:p>
          <a:p>
            <a:pPr marL="342900" indent="-342900" algn="just">
              <a:buFontTx/>
              <a:buChar char="-"/>
              <a:tabLst>
                <a:tab pos="355600" algn="l"/>
              </a:tabLst>
            </a:pPr>
            <a:r>
              <a:rPr lang="ru-RU" sz="2400" dirty="0" smtClean="0">
                <a:solidFill>
                  <a:prstClr val="black"/>
                </a:solidFill>
              </a:rPr>
              <a:t>призывы </a:t>
            </a:r>
            <a:r>
              <a:rPr lang="ru-RU" sz="2400" dirty="0">
                <a:solidFill>
                  <a:prstClr val="black"/>
                </a:solidFill>
              </a:rPr>
              <a:t>к экстремизму и сепаратизму; </a:t>
            </a:r>
            <a:endParaRPr lang="ru-RU" sz="2400" dirty="0" smtClean="0">
              <a:solidFill>
                <a:prstClr val="black"/>
              </a:solidFill>
            </a:endParaRPr>
          </a:p>
          <a:p>
            <a:pPr marL="342900" indent="-342900" algn="just">
              <a:buFontTx/>
              <a:buChar char="-"/>
              <a:tabLst>
                <a:tab pos="355600" algn="l"/>
              </a:tabLst>
            </a:pPr>
            <a:r>
              <a:rPr lang="ru-RU" sz="2400" dirty="0" smtClean="0">
                <a:solidFill>
                  <a:prstClr val="black"/>
                </a:solidFill>
              </a:rPr>
              <a:t>оправдание </a:t>
            </a:r>
            <a:r>
              <a:rPr lang="ru-RU" sz="2400" dirty="0">
                <a:solidFill>
                  <a:prstClr val="black"/>
                </a:solidFill>
              </a:rPr>
              <a:t>терроризма и реабилитация нацизма; </a:t>
            </a:r>
            <a:endParaRPr lang="ru-RU" sz="2400" dirty="0" smtClean="0">
              <a:solidFill>
                <a:prstClr val="black"/>
              </a:solidFill>
            </a:endParaRPr>
          </a:p>
          <a:p>
            <a:pPr marL="342900" indent="-342900" algn="just">
              <a:buFontTx/>
              <a:buChar char="-"/>
              <a:tabLst>
                <a:tab pos="355600" algn="l"/>
              </a:tabLst>
            </a:pPr>
            <a:r>
              <a:rPr lang="ru-RU" sz="2400" dirty="0" smtClean="0">
                <a:solidFill>
                  <a:prstClr val="black"/>
                </a:solidFill>
              </a:rPr>
              <a:t>оскорбление </a:t>
            </a:r>
            <a:r>
              <a:rPr lang="ru-RU" sz="2400" dirty="0">
                <a:solidFill>
                  <a:prstClr val="black"/>
                </a:solidFill>
              </a:rPr>
              <a:t>чувств верующих; </a:t>
            </a:r>
            <a:endParaRPr lang="ru-RU" sz="2400" dirty="0" smtClean="0">
              <a:solidFill>
                <a:prstClr val="black"/>
              </a:solidFill>
            </a:endParaRPr>
          </a:p>
          <a:p>
            <a:pPr marL="342900" indent="-342900" algn="just">
              <a:buFontTx/>
              <a:buChar char="-"/>
              <a:tabLst>
                <a:tab pos="355600" algn="l"/>
              </a:tabLst>
            </a:pPr>
            <a:r>
              <a:rPr lang="ru-RU" sz="2400" dirty="0" smtClean="0">
                <a:solidFill>
                  <a:prstClr val="black"/>
                </a:solidFill>
              </a:rPr>
              <a:t>распространение </a:t>
            </a:r>
            <a:r>
              <a:rPr lang="ru-RU" sz="2400" dirty="0">
                <a:solidFill>
                  <a:prstClr val="black"/>
                </a:solidFill>
              </a:rPr>
              <a:t>экстремистских материалов.</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943" y="3632635"/>
            <a:ext cx="4007371" cy="248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07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891836"/>
          </a:xfrm>
          <a:solidFill>
            <a:schemeClr val="bg1">
              <a:lumMod val="95000"/>
            </a:schemeClr>
          </a:solidFill>
          <a:ln>
            <a:noFill/>
          </a:ln>
        </p:spPr>
        <p:txBody>
          <a:bodyPr/>
          <a:lstStyle/>
          <a:p>
            <a:pPr algn="ctr"/>
            <a:r>
              <a:rPr lang="ru-RU" sz="2400" dirty="0"/>
              <a:t>УГОЛОВНАЯ ОТВЕТСТВЕННОСТЬ ЗА КОММЕНТАРИИ, ЛАЙКИ, РЕПОСТЫ И ДРУГИЕ ДЕЙСТВИЯ В СОЦИАЛЬНЫХ СЕТЯХ</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56</a:t>
            </a:fld>
            <a:endParaRPr lang="ru-RU" dirty="0">
              <a:solidFill>
                <a:srgbClr val="FFFFFF"/>
              </a:solidFill>
            </a:endParaRPr>
          </a:p>
        </p:txBody>
      </p:sp>
      <p:sp>
        <p:nvSpPr>
          <p:cNvPr id="7" name="Прямоугольник 6"/>
          <p:cNvSpPr/>
          <p:nvPr/>
        </p:nvSpPr>
        <p:spPr>
          <a:xfrm>
            <a:off x="386686" y="1171098"/>
            <a:ext cx="11418628" cy="5324535"/>
          </a:xfrm>
          <a:prstGeom prst="rect">
            <a:avLst/>
          </a:prstGeom>
          <a:solidFill>
            <a:schemeClr val="bg1"/>
          </a:solidFill>
        </p:spPr>
        <p:txBody>
          <a:bodyPr wrap="square">
            <a:spAutoFit/>
          </a:bodyPr>
          <a:lstStyle/>
          <a:p>
            <a:pPr indent="355600" algn="just">
              <a:tabLst>
                <a:tab pos="355600" algn="l"/>
              </a:tabLst>
            </a:pPr>
            <a:r>
              <a:rPr lang="ru-RU" sz="2000" dirty="0">
                <a:solidFill>
                  <a:prstClr val="black"/>
                </a:solidFill>
              </a:rPr>
              <a:t>Уголовные дела «за лайки и </a:t>
            </a:r>
            <a:r>
              <a:rPr lang="ru-RU" sz="2000" dirty="0" err="1">
                <a:solidFill>
                  <a:prstClr val="black"/>
                </a:solidFill>
              </a:rPr>
              <a:t>репосты</a:t>
            </a:r>
            <a:r>
              <a:rPr lang="ru-RU" sz="2000" dirty="0">
                <a:solidFill>
                  <a:prstClr val="black"/>
                </a:solidFill>
              </a:rPr>
              <a:t>» чаще всего возбуждаются по статьям </a:t>
            </a:r>
            <a:r>
              <a:rPr lang="ru-RU" sz="2000" b="1" dirty="0">
                <a:solidFill>
                  <a:prstClr val="black"/>
                </a:solidFill>
              </a:rPr>
              <a:t>148,280,282, 205.2 </a:t>
            </a:r>
            <a:r>
              <a:rPr lang="ru-RU" sz="2000" dirty="0">
                <a:solidFill>
                  <a:prstClr val="black"/>
                </a:solidFill>
              </a:rPr>
              <a:t>Уголовного кодекса Российской Федерации (далее – УК РФ).</a:t>
            </a:r>
          </a:p>
          <a:p>
            <a:pPr indent="355600" algn="just">
              <a:tabLst>
                <a:tab pos="355600" algn="l"/>
              </a:tabLst>
            </a:pPr>
            <a:r>
              <a:rPr lang="ru-RU" sz="2000" dirty="0">
                <a:solidFill>
                  <a:prstClr val="black"/>
                </a:solidFill>
              </a:rPr>
              <a:t>Наиболее часто по так называемым «</a:t>
            </a:r>
            <a:r>
              <a:rPr lang="ru-RU" sz="2000" dirty="0" err="1">
                <a:solidFill>
                  <a:prstClr val="black"/>
                </a:solidFill>
              </a:rPr>
              <a:t>антиэкстремистским</a:t>
            </a:r>
            <a:r>
              <a:rPr lang="ru-RU" sz="2000" dirty="0">
                <a:solidFill>
                  <a:prstClr val="black"/>
                </a:solidFill>
              </a:rPr>
              <a:t>» делам используется ст. 282 УК РФ. Она предусматривает ответственность за действия, направленные на возбуждение ненависти либо вражды, а также на унижение достоинства человека либо группы лиц по признакам пола, расы, национальности, языка, происхождения, отношения к религии, а равно принадлежности к какой-либо социальной, группе, совершенные публично или с использованием средств массовой информации либо информационно-телекоммуникационных сетей, в том числе сети Интернет. </a:t>
            </a:r>
          </a:p>
          <a:p>
            <a:pPr indent="355600" algn="just">
              <a:tabLst>
                <a:tab pos="355600" algn="l"/>
              </a:tabLst>
            </a:pPr>
            <a:r>
              <a:rPr lang="ru-RU" sz="2000" dirty="0">
                <a:solidFill>
                  <a:prstClr val="black"/>
                </a:solidFill>
              </a:rPr>
              <a:t>Используется и </a:t>
            </a:r>
            <a:r>
              <a:rPr lang="ru-RU" sz="2000" b="1" dirty="0">
                <a:solidFill>
                  <a:prstClr val="black"/>
                </a:solidFill>
              </a:rPr>
              <a:t>ст. 319 УК РФ - </a:t>
            </a:r>
            <a:r>
              <a:rPr lang="ru-RU" sz="2000" dirty="0">
                <a:solidFill>
                  <a:prstClr val="black"/>
                </a:solidFill>
              </a:rPr>
              <a:t>публичное оскорбление представителя власти при исполнении им своих должностных обязанностей или в связи с их исполнением. </a:t>
            </a:r>
            <a:endParaRPr lang="ru-RU" sz="2000" dirty="0" smtClean="0">
              <a:solidFill>
                <a:prstClr val="black"/>
              </a:solidFill>
            </a:endParaRPr>
          </a:p>
          <a:p>
            <a:pPr indent="355600" algn="just">
              <a:tabLst>
                <a:tab pos="355600" algn="l"/>
              </a:tabLst>
            </a:pPr>
            <a:r>
              <a:rPr lang="ru-RU" sz="2000" dirty="0">
                <a:solidFill>
                  <a:prstClr val="black"/>
                </a:solidFill>
              </a:rPr>
              <a:t>Под действия </a:t>
            </a:r>
            <a:r>
              <a:rPr lang="ru-RU" sz="2000" b="1" dirty="0">
                <a:solidFill>
                  <a:prstClr val="black"/>
                </a:solidFill>
              </a:rPr>
              <a:t>ст. 148 УК РФ </a:t>
            </a:r>
            <a:r>
              <a:rPr lang="ru-RU" sz="2000" dirty="0">
                <a:solidFill>
                  <a:prstClr val="black"/>
                </a:solidFill>
              </a:rPr>
              <a:t>подпадают, например, карикатуры, сатирические высказывания, </a:t>
            </a:r>
            <a:r>
              <a:rPr lang="ru-RU" sz="2000" dirty="0" err="1">
                <a:solidFill>
                  <a:prstClr val="black"/>
                </a:solidFill>
              </a:rPr>
              <a:t>мемы</a:t>
            </a:r>
            <a:r>
              <a:rPr lang="ru-RU" sz="2000" dirty="0">
                <a:solidFill>
                  <a:prstClr val="black"/>
                </a:solidFill>
              </a:rPr>
              <a:t>, видеоролики и т.п. Помимо уголовных дел «за лайки и </a:t>
            </a:r>
            <a:r>
              <a:rPr lang="ru-RU" sz="2000" dirty="0" err="1">
                <a:solidFill>
                  <a:prstClr val="black"/>
                </a:solidFill>
              </a:rPr>
              <a:t>репосты</a:t>
            </a:r>
            <a:r>
              <a:rPr lang="ru-RU" sz="2000" dirty="0">
                <a:solidFill>
                  <a:prstClr val="black"/>
                </a:solidFill>
              </a:rPr>
              <a:t>» активность в социальных сетях может привести к возбуждению уголовных дел и по другим статьям</a:t>
            </a:r>
            <a:r>
              <a:rPr lang="ru-RU" sz="2000" dirty="0" smtClean="0">
                <a:solidFill>
                  <a:prstClr val="black"/>
                </a:solidFill>
              </a:rPr>
              <a:t>.</a:t>
            </a:r>
          </a:p>
          <a:p>
            <a:pPr indent="355600" algn="just">
              <a:tabLst>
                <a:tab pos="355600" algn="l"/>
              </a:tabLst>
            </a:pPr>
            <a:r>
              <a:rPr lang="ru-RU" sz="2000" dirty="0">
                <a:solidFill>
                  <a:prstClr val="black"/>
                </a:solidFill>
              </a:rPr>
              <a:t>Так, уголовная ответственность предусмотрена за распространение заведомо ложных сведений, порочащих честь и достоинство другого лица или подрывающих его репутацию (</a:t>
            </a:r>
            <a:r>
              <a:rPr lang="ru-RU" sz="2000" b="1" dirty="0">
                <a:solidFill>
                  <a:prstClr val="black"/>
                </a:solidFill>
              </a:rPr>
              <a:t>ст. 128.1 УК РФ</a:t>
            </a:r>
            <a:r>
              <a:rPr lang="ru-RU" sz="2000" dirty="0">
                <a:solidFill>
                  <a:prstClr val="black"/>
                </a:solidFill>
              </a:rPr>
              <a:t>). </a:t>
            </a:r>
            <a:endParaRPr lang="ru-RU" sz="2000" dirty="0" smtClean="0">
              <a:solidFill>
                <a:prstClr val="black"/>
              </a:solidFill>
            </a:endParaRPr>
          </a:p>
          <a:p>
            <a:pPr indent="355600" algn="just">
              <a:tabLst>
                <a:tab pos="355600" algn="l"/>
              </a:tabLst>
            </a:pPr>
            <a:endParaRPr lang="ru-RU" sz="2000" dirty="0">
              <a:solidFill>
                <a:prstClr val="black"/>
              </a:solidFill>
            </a:endParaRPr>
          </a:p>
          <a:p>
            <a:pPr marL="342900" indent="-342900" algn="just">
              <a:buFontTx/>
              <a:buChar char="-"/>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Tree>
    <p:extLst>
      <p:ext uri="{BB962C8B-B14F-4D97-AF65-F5344CB8AC3E}">
        <p14:creationId xmlns:p14="http://schemas.microsoft.com/office/powerpoint/2010/main" val="8577102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517" y="172689"/>
            <a:ext cx="11328000" cy="891836"/>
          </a:xfrm>
          <a:solidFill>
            <a:schemeClr val="bg1">
              <a:lumMod val="95000"/>
            </a:schemeClr>
          </a:solidFill>
          <a:ln>
            <a:noFill/>
          </a:ln>
        </p:spPr>
        <p:txBody>
          <a:bodyPr/>
          <a:lstStyle/>
          <a:p>
            <a:pPr algn="ctr"/>
            <a:r>
              <a:rPr lang="ru-RU" sz="2400" dirty="0"/>
              <a:t>УГОЛОВНАЯ ОТВЕТСТВЕННОСТЬ ЗА КОММЕНТАРИИ, ЛАЙКИ, РЕПОСТЫ И ДРУГИЕ ДЕЙСТВИЯ В СОЦИАЛЬНЫХ СЕТЯХ</a:t>
            </a: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57</a:t>
            </a:fld>
            <a:endParaRPr lang="ru-RU" dirty="0">
              <a:solidFill>
                <a:srgbClr val="FFFFFF"/>
              </a:solidFill>
            </a:endParaRPr>
          </a:p>
        </p:txBody>
      </p:sp>
      <p:sp>
        <p:nvSpPr>
          <p:cNvPr id="7" name="Прямоугольник 6"/>
          <p:cNvSpPr/>
          <p:nvPr/>
        </p:nvSpPr>
        <p:spPr>
          <a:xfrm>
            <a:off x="386686" y="1171098"/>
            <a:ext cx="11418628" cy="3785652"/>
          </a:xfrm>
          <a:prstGeom prst="rect">
            <a:avLst/>
          </a:prstGeom>
          <a:solidFill>
            <a:schemeClr val="bg1"/>
          </a:solidFill>
        </p:spPr>
        <p:txBody>
          <a:bodyPr wrap="square">
            <a:spAutoFit/>
          </a:bodyPr>
          <a:lstStyle/>
          <a:p>
            <a:pPr indent="355600" algn="just">
              <a:tabLst>
                <a:tab pos="355600" algn="l"/>
              </a:tabLst>
            </a:pPr>
            <a:r>
              <a:rPr lang="ru-RU" sz="2000" dirty="0">
                <a:solidFill>
                  <a:prstClr val="black"/>
                </a:solidFill>
              </a:rPr>
              <a:t>Штраф до двухсот тысяч рублей или лишение свободы на срок до двух лет можно получить за </a:t>
            </a:r>
            <a:r>
              <a:rPr lang="ru-RU" sz="2000" b="1" dirty="0">
                <a:solidFill>
                  <a:prstClr val="black"/>
                </a:solidFill>
              </a:rPr>
              <a:t>распространение личной или семейной тайны (ст.137 УК РФ</a:t>
            </a:r>
            <a:r>
              <a:rPr lang="ru-RU" sz="2000" dirty="0">
                <a:solidFill>
                  <a:prstClr val="black"/>
                </a:solidFill>
              </a:rPr>
              <a:t>). Закон запрещает распространять или собирать сведения о частной жизни, составляющих личную или семейную тайну лица, без его согласия или распространение этих сведений в публично демонстрируемом произведении.</a:t>
            </a:r>
          </a:p>
          <a:p>
            <a:pPr indent="355600" algn="just">
              <a:tabLst>
                <a:tab pos="355600" algn="l"/>
              </a:tabLst>
            </a:pPr>
            <a:r>
              <a:rPr lang="ru-RU" sz="2000" dirty="0">
                <a:solidFill>
                  <a:prstClr val="black"/>
                </a:solidFill>
              </a:rPr>
              <a:t>Под уголовную ответственность также подпадает взлом аккаунтов, социальных сетей или ящиков электронной почты.</a:t>
            </a:r>
          </a:p>
          <a:p>
            <a:pPr indent="355600" algn="just">
              <a:tabLst>
                <a:tab pos="355600" algn="l"/>
              </a:tabLst>
            </a:pPr>
            <a:r>
              <a:rPr lang="ru-RU" sz="2000" dirty="0">
                <a:solidFill>
                  <a:prstClr val="black"/>
                </a:solidFill>
              </a:rPr>
              <a:t>Расследование уголовных дел, связанных с социальными сетями, возможно даже, если в аккаунте использованы ложные данные об имени/фамилии. Установить личность владельца аккаунта помогает, как правило, администрация социальной сети, которая хранит идентифицирующие сведения. Привлечь к ответственности можно и при удалённом аккаунте, если содержание публикаций было заранее зафиксировано сотрудником правоохранительных органов.</a:t>
            </a:r>
          </a:p>
          <a:p>
            <a:pPr marL="342900" indent="-342900" algn="just">
              <a:buFontTx/>
              <a:buChar char="-"/>
              <a:tabLst>
                <a:tab pos="355600" algn="l"/>
              </a:tabLst>
            </a:pPr>
            <a:endParaRPr lang="ru-RU" sz="2000" dirty="0">
              <a:solidFill>
                <a:prstClr val="black"/>
              </a:solidFill>
            </a:endParaRP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19460" name="Picture 4" descr="Посадки за репосты» трансформируются в «оправдание террориз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369" y="4687174"/>
            <a:ext cx="3201775" cy="172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23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3"/>
          </p:nvPr>
        </p:nvSpPr>
        <p:spPr/>
        <p:txBody>
          <a:bodyPr/>
          <a:lstStyle/>
          <a:p>
            <a:fld id="{19B51A1E-902D-48AF-9020-955120F399B6}" type="slidenum">
              <a:rPr lang="ru-RU" smtClean="0">
                <a:solidFill>
                  <a:srgbClr val="FFFFFF"/>
                </a:solidFill>
              </a:rPr>
              <a:pPr/>
              <a:t>58</a:t>
            </a:fld>
            <a:endParaRPr lang="ru-RU" dirty="0">
              <a:solidFill>
                <a:srgbClr val="FFFFFF"/>
              </a:solidFill>
            </a:endParaRPr>
          </a:p>
        </p:txBody>
      </p:sp>
      <p:graphicFrame>
        <p:nvGraphicFramePr>
          <p:cNvPr id="5" name="Схема 4"/>
          <p:cNvGraphicFramePr/>
          <p:nvPr>
            <p:extLst>
              <p:ext uri="{D42A27DB-BD31-4B8C-83A1-F6EECF244321}">
                <p14:modId xmlns:p14="http://schemas.microsoft.com/office/powerpoint/2010/main" val="1190895864"/>
              </p:ext>
            </p:extLst>
          </p:nvPr>
        </p:nvGraphicFramePr>
        <p:xfrm>
          <a:off x="436728" y="1405718"/>
          <a:ext cx="11286699" cy="266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55093" y="464025"/>
            <a:ext cx="10849970" cy="79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prstClr val="black"/>
                </a:solidFill>
              </a:rPr>
              <a:t>Использование </a:t>
            </a:r>
            <a:r>
              <a:rPr lang="ru-RU" sz="2800" b="1" dirty="0">
                <a:solidFill>
                  <a:prstClr val="black"/>
                </a:solidFill>
              </a:rPr>
              <a:t>сети «Интернет» террористическими </a:t>
            </a:r>
            <a:r>
              <a:rPr lang="ru-RU" sz="2800" b="1" dirty="0" smtClean="0">
                <a:solidFill>
                  <a:prstClr val="black"/>
                </a:solidFill>
              </a:rPr>
              <a:t>структурами</a:t>
            </a:r>
            <a:endParaRPr lang="ru-RU" sz="2800" b="1" dirty="0">
              <a:solidFill>
                <a:prstClr val="black"/>
              </a:solidFill>
            </a:endParaRPr>
          </a:p>
        </p:txBody>
      </p:sp>
      <p:pic>
        <p:nvPicPr>
          <p:cNvPr id="225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851" y="3903259"/>
            <a:ext cx="4203510" cy="259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509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к защититься от терроризма?"/>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084" r="20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13">
            <a:extLst>
              <a:ext uri="{FF2B5EF4-FFF2-40B4-BE49-F238E27FC236}">
                <a16:creationId xmlns:a16="http://schemas.microsoft.com/office/drawing/2014/main" xmlns="" id="{6C38D7A9-9299-4108-BB08-026F4B9CAE7B}"/>
              </a:ext>
            </a:extLst>
          </p:cNvPr>
          <p:cNvSpPr>
            <a:spLocks noGrp="1"/>
          </p:cNvSpPr>
          <p:nvPr>
            <p:ph type="ctrTitle"/>
          </p:nvPr>
        </p:nvSpPr>
        <p:spPr/>
        <p:txBody>
          <a:bodyPr rtlCol="0"/>
          <a:lstStyle/>
          <a:p>
            <a:pPr rtl="0"/>
            <a:r>
              <a:rPr lang="ru-RU" sz="4800" dirty="0"/>
              <a:t>Спасибо за внимание!</a:t>
            </a:r>
          </a:p>
        </p:txBody>
      </p:sp>
      <p:sp>
        <p:nvSpPr>
          <p:cNvPr id="4" name="Текст 3">
            <a:extLst>
              <a:ext uri="{FF2B5EF4-FFF2-40B4-BE49-F238E27FC236}">
                <a16:creationId xmlns:a16="http://schemas.microsoft.com/office/drawing/2014/main" xmlns="" id="{60828E04-9C2A-4859-8050-C2DF67A249CB}"/>
              </a:ext>
            </a:extLst>
          </p:cNvPr>
          <p:cNvSpPr>
            <a:spLocks noGrp="1"/>
          </p:cNvSpPr>
          <p:nvPr>
            <p:ph type="body" sz="quarter" idx="15"/>
          </p:nvPr>
        </p:nvSpPr>
        <p:spPr>
          <a:xfrm>
            <a:off x="8458200" y="3957705"/>
            <a:ext cx="2910342" cy="745846"/>
          </a:xfrm>
        </p:spPr>
        <p:txBody>
          <a:bodyPr rtlCol="0"/>
          <a:lstStyle/>
          <a:p>
            <a:pPr rtl="0"/>
            <a:r>
              <a:rPr lang="ru-RU" sz="1700" dirty="0" err="1" smtClean="0"/>
              <a:t>Ачена</a:t>
            </a:r>
            <a:r>
              <a:rPr lang="ru-RU" sz="1700" dirty="0" smtClean="0"/>
              <a:t> Григорьева, </a:t>
            </a:r>
            <a:r>
              <a:rPr lang="ru-RU" sz="1700" dirty="0" err="1" smtClean="0"/>
              <a:t>к.ю.н</a:t>
            </a:r>
            <a:r>
              <a:rPr lang="ru-RU" sz="1700" dirty="0" smtClean="0"/>
              <a:t>., доцент</a:t>
            </a:r>
            <a:endParaRPr lang="ru-RU" sz="1700" dirty="0"/>
          </a:p>
        </p:txBody>
      </p:sp>
      <p:pic>
        <p:nvPicPr>
          <p:cNvPr id="8" name="Графический объект 7" descr="Пользователь" title="Значок — имя докладчика">
            <a:extLst>
              <a:ext uri="{FF2B5EF4-FFF2-40B4-BE49-F238E27FC236}">
                <a16:creationId xmlns:a16="http://schemas.microsoft.com/office/drawing/2014/main" xmlns=""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85495" y="4006655"/>
            <a:ext cx="218900" cy="218900"/>
          </a:xfrm>
          <a:prstGeom prst="rect">
            <a:avLst/>
          </a:prstGeom>
        </p:spPr>
      </p:pic>
      <p:pic>
        <p:nvPicPr>
          <p:cNvPr id="10" name="Графический объект 9" descr="Смартфон" title="Значок — номер телефона докладчика">
            <a:extLst>
              <a:ext uri="{FF2B5EF4-FFF2-40B4-BE49-F238E27FC236}">
                <a16:creationId xmlns:a16="http://schemas.microsoft.com/office/drawing/2014/main" xmlns=""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485495" y="4355103"/>
            <a:ext cx="218900" cy="218900"/>
          </a:xfrm>
          <a:prstGeom prst="rect">
            <a:avLst/>
          </a:prstGeom>
        </p:spPr>
      </p:pic>
      <p:pic>
        <p:nvPicPr>
          <p:cNvPr id="9" name="Графический объект 8" descr="Конверт" title="Значок — адрес электронной почты докладчика">
            <a:extLst>
              <a:ext uri="{FF2B5EF4-FFF2-40B4-BE49-F238E27FC236}">
                <a16:creationId xmlns:a16="http://schemas.microsoft.com/office/drawing/2014/main" xmlns=""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1485495" y="4703551"/>
            <a:ext cx="218900" cy="218900"/>
          </a:xfrm>
          <a:prstGeom prst="rect">
            <a:avLst/>
          </a:prstGeom>
        </p:spPr>
      </p:pic>
      <p:pic>
        <p:nvPicPr>
          <p:cNvPr id="11" name="Графический объект 10" descr="Ссылка">
            <a:extLst>
              <a:ext uri="{FF2B5EF4-FFF2-40B4-BE49-F238E27FC236}">
                <a16:creationId xmlns:a16="http://schemas.microsoft.com/office/drawing/2014/main" xmlns=""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1472552" y="5040763"/>
            <a:ext cx="244786" cy="244786"/>
          </a:xfrm>
          <a:prstGeom prst="rect">
            <a:avLst/>
          </a:prstGeom>
        </p:spPr>
      </p:pic>
      <p:sp>
        <p:nvSpPr>
          <p:cNvPr id="12" name="Номер слайда 11">
            <a:extLst>
              <a:ext uri="{FF2B5EF4-FFF2-40B4-BE49-F238E27FC236}">
                <a16:creationId xmlns:a16="http://schemas.microsoft.com/office/drawing/2014/main" xmlns="" id="{91814EC9-246A-4C6E-941E-5774FE72F08E}"/>
              </a:ext>
            </a:extLst>
          </p:cNvPr>
          <p:cNvSpPr>
            <a:spLocks noGrp="1"/>
          </p:cNvSpPr>
          <p:nvPr>
            <p:ph type="sldNum" sz="quarter" idx="20"/>
          </p:nvPr>
        </p:nvSpPr>
        <p:spPr/>
        <p:txBody>
          <a:bodyPr rtlCol="0"/>
          <a:lstStyle/>
          <a:p>
            <a:pPr rtl="0"/>
            <a:fld id="{19B51A1E-902D-48AF-9020-955120F399B6}" type="slidenum">
              <a:rPr lang="ru-RU" smtClean="0"/>
              <a:pPr rtl="0"/>
              <a:t>59</a:t>
            </a:fld>
            <a:endParaRPr lang="ru-RU" dirty="0"/>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91057" y="297349"/>
            <a:ext cx="11328000" cy="6021564"/>
          </a:xfrm>
        </p:spPr>
        <p:txBody>
          <a:bodyPr/>
          <a:lstStyle/>
          <a:p>
            <a:pPr marL="0" indent="450850" algn="just">
              <a:buNone/>
            </a:pPr>
            <a:r>
              <a:rPr lang="ru-RU" sz="2200" dirty="0" smtClean="0">
                <a:solidFill>
                  <a:srgbClr val="C00000"/>
                </a:solidFill>
              </a:rPr>
              <a:t>РАДИКАЛИЗМ </a:t>
            </a:r>
            <a:r>
              <a:rPr lang="ru-RU" sz="2200" dirty="0" smtClean="0">
                <a:solidFill>
                  <a:schemeClr val="tx1"/>
                </a:solidFill>
              </a:rPr>
              <a:t>-  крайняя, бескомпромиссная приверженность каким-либо взглядам, концепциям. Чаще всего употребляется в отношении идей и действий в социально-политической сфере, особенно направленных на решительное, коренное изменение существующих общественных институтов, хотя в той же мере возможен и «радикальный консерватизм»</a:t>
            </a:r>
          </a:p>
          <a:p>
            <a:pPr marL="0" indent="450850" algn="just">
              <a:buNone/>
            </a:pPr>
            <a:r>
              <a:rPr lang="ru-RU" sz="2200" dirty="0" smtClean="0">
                <a:solidFill>
                  <a:srgbClr val="C00000"/>
                </a:solidFill>
              </a:rPr>
              <a:t>ЭКСТРЕМИЗМ</a:t>
            </a:r>
            <a:r>
              <a:rPr lang="ru-RU" sz="2200" dirty="0" smtClean="0">
                <a:solidFill>
                  <a:schemeClr val="tx1"/>
                </a:solidFill>
              </a:rPr>
              <a:t> – приверженность к крайним взглядам и радикальным мерам. Среди таких мер можно отметить провокацию беспорядков, террористические акции, методы «партизанской» войны. Наиболее радикально настроенные экстремисты часто отрицают в принципе какие-либо компромиссы, переговоры, соглашения.</a:t>
            </a:r>
          </a:p>
          <a:p>
            <a:pPr marL="0" indent="450850" algn="just">
              <a:buNone/>
            </a:pPr>
            <a:r>
              <a:rPr lang="ru-RU" sz="2200" dirty="0" smtClean="0">
                <a:solidFill>
                  <a:srgbClr val="C00000"/>
                </a:solidFill>
              </a:rPr>
              <a:t>ФАНАТИЗМ</a:t>
            </a:r>
            <a:r>
              <a:rPr lang="ru-RU" sz="2200" dirty="0" smtClean="0">
                <a:solidFill>
                  <a:schemeClr val="tx1"/>
                </a:solidFill>
              </a:rPr>
              <a:t> – твердая и не признающая никаких аргументов безальтернативная приверженность личности определенным представлениям и убеждениям, что в решающей степени определяет практически любую ее активность и оценочное отношение к окружающему миру.</a:t>
            </a:r>
          </a:p>
          <a:p>
            <a:pPr marL="0" indent="450850" algn="just">
              <a:buNone/>
            </a:pPr>
            <a:r>
              <a:rPr lang="ru-RU" sz="2200" dirty="0" smtClean="0">
                <a:solidFill>
                  <a:srgbClr val="C00000"/>
                </a:solidFill>
              </a:rPr>
              <a:t>ТЕРРОРИЗМ </a:t>
            </a:r>
            <a:r>
              <a:rPr lang="ru-RU" sz="2200" dirty="0" smtClean="0">
                <a:solidFill>
                  <a:schemeClr val="tx1"/>
                </a:solidFill>
              </a:rPr>
              <a:t>– крайняя форма проявления экстремизма. В переводе с латинского слово</a:t>
            </a:r>
            <a:r>
              <a:rPr lang="en-US" sz="2200" dirty="0" smtClean="0">
                <a:solidFill>
                  <a:schemeClr val="tx1"/>
                </a:solidFill>
              </a:rPr>
              <a:t> </a:t>
            </a:r>
            <a:r>
              <a:rPr lang="ru-RU" sz="2200" dirty="0" smtClean="0">
                <a:solidFill>
                  <a:schemeClr val="tx1"/>
                </a:solidFill>
              </a:rPr>
              <a:t>«</a:t>
            </a:r>
            <a:r>
              <a:rPr lang="en-US" sz="2200" dirty="0" smtClean="0">
                <a:solidFill>
                  <a:schemeClr val="tx1"/>
                </a:solidFill>
              </a:rPr>
              <a:t>terror</a:t>
            </a:r>
            <a:r>
              <a:rPr lang="ru-RU" sz="2200" dirty="0" smtClean="0">
                <a:solidFill>
                  <a:schemeClr val="tx1"/>
                </a:solidFill>
              </a:rPr>
              <a:t>» - это страх,  ужас. Терроризм рассматривается как использование насилия или угрозы его применения в отношении отдельных лиц, группы лиц или различных объектов с целью достижения политических, экономических, идеологических  и иных выгодных террористам результатов.</a:t>
            </a:r>
          </a:p>
          <a:p>
            <a:pPr marL="0" indent="450850">
              <a:buNone/>
            </a:pPr>
            <a:endParaRPr lang="ru-RU" sz="2200" dirty="0"/>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6</a:t>
            </a:fld>
            <a:endParaRPr lang="ru-RU" dirty="0">
              <a:solidFill>
                <a:srgbClr val="FFFFFF"/>
              </a:solidFill>
            </a:endParaRPr>
          </a:p>
        </p:txBody>
      </p:sp>
      <p:sp>
        <p:nvSpPr>
          <p:cNvPr id="8" name="Прямоугольник 7"/>
          <p:cNvSpPr/>
          <p:nvPr/>
        </p:nvSpPr>
        <p:spPr>
          <a:xfrm>
            <a:off x="10508776" y="64008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39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3"/>
          </p:nvPr>
        </p:nvSpPr>
        <p:spPr/>
        <p:txBody>
          <a:bodyPr/>
          <a:lstStyle/>
          <a:p>
            <a:fld id="{19B51A1E-902D-48AF-9020-955120F399B6}" type="slidenum">
              <a:rPr lang="ru-RU" smtClean="0">
                <a:solidFill>
                  <a:srgbClr val="FFFFFF"/>
                </a:solidFill>
              </a:rPr>
              <a:pPr/>
              <a:t>7</a:t>
            </a:fld>
            <a:endParaRPr lang="ru-RU" dirty="0">
              <a:solidFill>
                <a:srgbClr val="FFFFFF"/>
              </a:solidFill>
            </a:endParaRPr>
          </a:p>
        </p:txBody>
      </p:sp>
      <p:sp>
        <p:nvSpPr>
          <p:cNvPr id="4" name="Заголовок 3"/>
          <p:cNvSpPr>
            <a:spLocks noGrp="1"/>
          </p:cNvSpPr>
          <p:nvPr>
            <p:ph type="title"/>
          </p:nvPr>
        </p:nvSpPr>
        <p:spPr>
          <a:solidFill>
            <a:schemeClr val="bg1">
              <a:lumMod val="95000"/>
            </a:schemeClr>
          </a:solidFill>
        </p:spPr>
        <p:txBody>
          <a:bodyPr/>
          <a:lstStyle/>
          <a:p>
            <a:pPr algn="ctr"/>
            <a:r>
              <a:rPr lang="ru-RU" dirty="0" smtClean="0">
                <a:solidFill>
                  <a:schemeClr val="tx1"/>
                </a:solidFill>
              </a:rPr>
              <a:t>Соотношение  понятий «террор» и «терроризм»</a:t>
            </a:r>
            <a:endParaRPr lang="ru-RU" dirty="0">
              <a:solidFill>
                <a:schemeClr val="tx1"/>
              </a:solidFill>
            </a:endParaRPr>
          </a:p>
        </p:txBody>
      </p:sp>
      <p:sp>
        <p:nvSpPr>
          <p:cNvPr id="5" name="Прямоугольник 4"/>
          <p:cNvSpPr/>
          <p:nvPr/>
        </p:nvSpPr>
        <p:spPr>
          <a:xfrm>
            <a:off x="450376" y="1542197"/>
            <a:ext cx="4558352"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ТЕРРОР</a:t>
            </a:r>
            <a:endParaRPr lang="ru-RU" sz="2800" b="1" dirty="0">
              <a:solidFill>
                <a:schemeClr val="tx1"/>
              </a:solidFill>
            </a:endParaRPr>
          </a:p>
        </p:txBody>
      </p:sp>
      <p:sp>
        <p:nvSpPr>
          <p:cNvPr id="6" name="Прямоугольник 5"/>
          <p:cNvSpPr/>
          <p:nvPr/>
        </p:nvSpPr>
        <p:spPr>
          <a:xfrm>
            <a:off x="6796584" y="1542197"/>
            <a:ext cx="4954137" cy="9144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ТЕРРОРИЗМ</a:t>
            </a:r>
            <a:endParaRPr lang="ru-RU" sz="2800" b="1" dirty="0">
              <a:solidFill>
                <a:schemeClr val="tx1"/>
              </a:solidFill>
            </a:endParaRPr>
          </a:p>
        </p:txBody>
      </p:sp>
      <p:sp>
        <p:nvSpPr>
          <p:cNvPr id="7" name="Двойная стрелка влево/вправо 6"/>
          <p:cNvSpPr/>
          <p:nvPr/>
        </p:nvSpPr>
        <p:spPr>
          <a:xfrm>
            <a:off x="5008727" y="1542197"/>
            <a:ext cx="1787857" cy="914400"/>
          </a:xfrm>
          <a:prstGeom prst="lef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НАСИЛИЕ</a:t>
            </a:r>
            <a:endParaRPr lang="ru-RU" b="1" dirty="0">
              <a:solidFill>
                <a:srgbClr val="C00000"/>
              </a:solidFill>
            </a:endParaRPr>
          </a:p>
        </p:txBody>
      </p:sp>
      <p:sp>
        <p:nvSpPr>
          <p:cNvPr id="8" name="Прямоугольник 7"/>
          <p:cNvSpPr/>
          <p:nvPr/>
        </p:nvSpPr>
        <p:spPr>
          <a:xfrm>
            <a:off x="10522423" y="64008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50376" y="2961564"/>
            <a:ext cx="11204812" cy="30570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850" algn="just"/>
            <a:r>
              <a:rPr lang="ru-RU" sz="2200" dirty="0" smtClean="0">
                <a:solidFill>
                  <a:srgbClr val="C00000"/>
                </a:solidFill>
              </a:rPr>
              <a:t>Различия:</a:t>
            </a:r>
            <a:endParaRPr lang="ru-RU" sz="2200" dirty="0">
              <a:solidFill>
                <a:srgbClr val="C00000"/>
              </a:solidFill>
            </a:endParaRPr>
          </a:p>
          <a:p>
            <a:pPr indent="450850" algn="just">
              <a:buFont typeface="Wingdings" panose="05000000000000000000" pitchFamily="2" charset="2"/>
              <a:buChar char="Ø"/>
            </a:pPr>
            <a:r>
              <a:rPr lang="ru-RU" sz="2200" dirty="0" smtClean="0">
                <a:solidFill>
                  <a:schemeClr val="tx1"/>
                </a:solidFill>
              </a:rPr>
              <a:t>терроризм </a:t>
            </a:r>
            <a:r>
              <a:rPr lang="ru-RU" sz="2200" dirty="0">
                <a:solidFill>
                  <a:schemeClr val="tx1"/>
                </a:solidFill>
              </a:rPr>
              <a:t>– это разовый акт или несколько таких актов, имеющих локальный, но не массовый характер;</a:t>
            </a:r>
          </a:p>
          <a:p>
            <a:pPr indent="450850" algn="just">
              <a:buFont typeface="Wingdings" panose="05000000000000000000" pitchFamily="2" charset="2"/>
              <a:buChar char="Ø"/>
            </a:pPr>
            <a:r>
              <a:rPr lang="ru-RU" sz="2200" dirty="0" smtClean="0">
                <a:solidFill>
                  <a:schemeClr val="tx1"/>
                </a:solidFill>
              </a:rPr>
              <a:t>субъекты </a:t>
            </a:r>
            <a:r>
              <a:rPr lang="ru-RU" sz="2200" dirty="0">
                <a:solidFill>
                  <a:schemeClr val="tx1"/>
                </a:solidFill>
              </a:rPr>
              <a:t>терроризма-террористы не являются  законными носителями власти, в то время как террор может осуществляться государством, его органами;</a:t>
            </a:r>
          </a:p>
          <a:p>
            <a:pPr indent="450850" algn="just">
              <a:buFont typeface="Wingdings" panose="05000000000000000000" pitchFamily="2" charset="2"/>
              <a:buChar char="Ø"/>
            </a:pPr>
            <a:r>
              <a:rPr lang="ru-RU" sz="2200" dirty="0" smtClean="0">
                <a:solidFill>
                  <a:schemeClr val="tx1"/>
                </a:solidFill>
              </a:rPr>
              <a:t>террор </a:t>
            </a:r>
            <a:r>
              <a:rPr lang="ru-RU" sz="2200" dirty="0">
                <a:solidFill>
                  <a:schemeClr val="tx1"/>
                </a:solidFill>
              </a:rPr>
              <a:t>и </a:t>
            </a:r>
            <a:r>
              <a:rPr lang="ru-RU" sz="2200" dirty="0" smtClean="0">
                <a:solidFill>
                  <a:schemeClr val="tx1"/>
                </a:solidFill>
              </a:rPr>
              <a:t>терроризм </a:t>
            </a:r>
            <a:r>
              <a:rPr lang="ru-RU" sz="2200" dirty="0">
                <a:solidFill>
                  <a:schemeClr val="tx1"/>
                </a:solidFill>
              </a:rPr>
              <a:t>находятся на разных уровнях по масштабу и природе:  террор – в социально-политическом измерении, а терроризм – в </a:t>
            </a:r>
            <a:r>
              <a:rPr lang="ru-RU" sz="2200" dirty="0" smtClean="0">
                <a:solidFill>
                  <a:schemeClr val="tx1"/>
                </a:solidFill>
              </a:rPr>
              <a:t>уголовно-правовом.</a:t>
            </a:r>
            <a:endParaRPr lang="ru-RU" sz="2200" dirty="0">
              <a:solidFill>
                <a:schemeClr val="tx1"/>
              </a:solidFill>
            </a:endParaRPr>
          </a:p>
          <a:p>
            <a:pPr indent="450850" algn="just"/>
            <a:r>
              <a:rPr lang="ru-RU" sz="2200" dirty="0" smtClean="0">
                <a:solidFill>
                  <a:srgbClr val="C00000"/>
                </a:solidFill>
              </a:rPr>
              <a:t>Взаимосвязь:</a:t>
            </a:r>
            <a:r>
              <a:rPr lang="ru-RU" sz="2200" dirty="0" smtClean="0">
                <a:solidFill>
                  <a:schemeClr val="tx1"/>
                </a:solidFill>
              </a:rPr>
              <a:t> </a:t>
            </a:r>
            <a:r>
              <a:rPr lang="ru-RU" sz="2200" dirty="0">
                <a:solidFill>
                  <a:schemeClr val="tx1"/>
                </a:solidFill>
              </a:rPr>
              <a:t>насилие и страх. Насилие </a:t>
            </a:r>
            <a:r>
              <a:rPr lang="ru-RU" sz="2200" dirty="0" smtClean="0">
                <a:solidFill>
                  <a:schemeClr val="tx1"/>
                </a:solidFill>
              </a:rPr>
              <a:t>- основа, </a:t>
            </a:r>
            <a:r>
              <a:rPr lang="ru-RU" sz="2200" dirty="0">
                <a:solidFill>
                  <a:schemeClr val="tx1"/>
                </a:solidFill>
              </a:rPr>
              <a:t>а страх </a:t>
            </a:r>
            <a:r>
              <a:rPr lang="ru-RU" sz="2200" dirty="0" smtClean="0">
                <a:solidFill>
                  <a:schemeClr val="tx1"/>
                </a:solidFill>
              </a:rPr>
              <a:t>- средство </a:t>
            </a:r>
            <a:r>
              <a:rPr lang="ru-RU" sz="2200" dirty="0">
                <a:solidFill>
                  <a:schemeClr val="tx1"/>
                </a:solidFill>
              </a:rPr>
              <a:t>достижения целей. </a:t>
            </a:r>
            <a:endParaRPr lang="ru-RU" sz="2200" dirty="0">
              <a:solidFill>
                <a:schemeClr val="tx1"/>
              </a:solidFill>
            </a:endParaRPr>
          </a:p>
        </p:txBody>
      </p:sp>
    </p:spTree>
    <p:extLst>
      <p:ext uri="{BB962C8B-B14F-4D97-AF65-F5344CB8AC3E}">
        <p14:creationId xmlns:p14="http://schemas.microsoft.com/office/powerpoint/2010/main" val="4737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3666" y="186340"/>
            <a:ext cx="11328000" cy="432000"/>
          </a:xfrm>
          <a:solidFill>
            <a:schemeClr val="bg1">
              <a:lumMod val="95000"/>
            </a:schemeClr>
          </a:solidFill>
          <a:ln>
            <a:solidFill>
              <a:schemeClr val="tx1"/>
            </a:solidFill>
          </a:ln>
        </p:spPr>
        <p:txBody>
          <a:bodyPr/>
          <a:lstStyle/>
          <a:p>
            <a:pPr algn="ctr"/>
            <a:r>
              <a:rPr lang="ru-RU" dirty="0" smtClean="0"/>
              <a:t>Основные понятия </a:t>
            </a:r>
            <a:endParaRPr lang="ru-RU" dirty="0"/>
          </a:p>
        </p:txBody>
      </p:sp>
      <p:sp>
        <p:nvSpPr>
          <p:cNvPr id="6" name="Текст 5"/>
          <p:cNvSpPr>
            <a:spLocks noGrp="1"/>
          </p:cNvSpPr>
          <p:nvPr>
            <p:ph type="body" sz="quarter" idx="32"/>
          </p:nvPr>
        </p:nvSpPr>
        <p:spPr>
          <a:xfrm>
            <a:off x="452153" y="653158"/>
            <a:ext cx="11339513" cy="602436"/>
          </a:xfrm>
          <a:solidFill>
            <a:schemeClr val="bg1">
              <a:lumMod val="95000"/>
            </a:schemeClr>
          </a:solidFill>
          <a:ln>
            <a:solidFill>
              <a:schemeClr val="tx1"/>
            </a:solidFill>
          </a:ln>
        </p:spPr>
        <p:txBody>
          <a:bodyPr/>
          <a:lstStyle/>
          <a:p>
            <a:pPr algn="ctr"/>
            <a:r>
              <a:rPr lang="ru-RU" dirty="0" smtClean="0"/>
              <a:t>«</a:t>
            </a:r>
            <a:r>
              <a:rPr lang="ru-RU" i="1" dirty="0">
                <a:solidFill>
                  <a:schemeClr val="tx1"/>
                </a:solidFill>
              </a:rPr>
              <a:t>Стратегия противодействия экстремизму в Российской Федерации до 2025 года», утверждена Указом Президента Российской Федерации от 29 мая 2020 г. № </a:t>
            </a:r>
            <a:r>
              <a:rPr lang="ru-RU" i="1" dirty="0" smtClean="0">
                <a:solidFill>
                  <a:schemeClr val="tx1"/>
                </a:solidFill>
              </a:rPr>
              <a:t>344</a:t>
            </a:r>
            <a:endParaRPr lang="ru-RU" i="1" dirty="0">
              <a:solidFill>
                <a:schemeClr val="tx1"/>
              </a:solidFill>
            </a:endParaRPr>
          </a:p>
        </p:txBody>
      </p:sp>
      <p:sp>
        <p:nvSpPr>
          <p:cNvPr id="3" name="Номер слайда 2"/>
          <p:cNvSpPr>
            <a:spLocks noGrp="1"/>
          </p:cNvSpPr>
          <p:nvPr>
            <p:ph type="sldNum" sz="quarter" idx="33"/>
          </p:nvPr>
        </p:nvSpPr>
        <p:spPr/>
        <p:txBody>
          <a:bodyPr/>
          <a:lstStyle/>
          <a:p>
            <a:fld id="{19B51A1E-902D-48AF-9020-955120F399B6}" type="slidenum">
              <a:rPr lang="ru-RU" smtClean="0">
                <a:solidFill>
                  <a:srgbClr val="FFFFFF"/>
                </a:solidFill>
              </a:rPr>
              <a:pPr/>
              <a:t>8</a:t>
            </a:fld>
            <a:endParaRPr lang="ru-RU" dirty="0">
              <a:solidFill>
                <a:srgbClr val="FFFFFF"/>
              </a:solidFill>
            </a:endParaRPr>
          </a:p>
        </p:txBody>
      </p:sp>
      <p:sp>
        <p:nvSpPr>
          <p:cNvPr id="7" name="Прямоугольник 6"/>
          <p:cNvSpPr/>
          <p:nvPr/>
        </p:nvSpPr>
        <p:spPr>
          <a:xfrm>
            <a:off x="177421" y="1242583"/>
            <a:ext cx="11750722" cy="5632311"/>
          </a:xfrm>
          <a:prstGeom prst="rect">
            <a:avLst/>
          </a:prstGeom>
        </p:spPr>
        <p:txBody>
          <a:bodyPr wrap="square">
            <a:spAutoFit/>
          </a:bodyPr>
          <a:lstStyle/>
          <a:p>
            <a:pPr>
              <a:tabLst>
                <a:tab pos="355600" algn="l"/>
              </a:tabLst>
            </a:pPr>
            <a:r>
              <a:rPr lang="ru-RU" dirty="0"/>
              <a:t>а)	</a:t>
            </a:r>
            <a:r>
              <a:rPr lang="ru-RU" b="1" dirty="0">
                <a:solidFill>
                  <a:srgbClr val="C00000"/>
                </a:solidFill>
              </a:rPr>
              <a:t>идеология насилия </a:t>
            </a:r>
            <a:r>
              <a:rPr lang="ru-RU" b="1" dirty="0"/>
              <a:t>-</a:t>
            </a:r>
            <a:r>
              <a:rPr lang="ru-RU" dirty="0"/>
              <a:t> совокупность взглядов и идей, оправдывающих применение насилия для достижения политических, идеологических, религиозных и иных целей;</a:t>
            </a:r>
          </a:p>
          <a:p>
            <a:pPr>
              <a:tabLst>
                <a:tab pos="355600" algn="l"/>
              </a:tabLst>
            </a:pPr>
            <a:r>
              <a:rPr lang="ru-RU" dirty="0"/>
              <a:t>б)	</a:t>
            </a:r>
            <a:r>
              <a:rPr lang="ru-RU" b="1" dirty="0">
                <a:solidFill>
                  <a:srgbClr val="C00000"/>
                </a:solidFill>
              </a:rPr>
              <a:t>радикализм</a:t>
            </a:r>
            <a:r>
              <a:rPr lang="ru-RU" dirty="0"/>
              <a:t> - бескомпромиссная приверженность идеологии насилия, характеризующаяся стремлением к решительному и кардинальному изменению основ конституционного строя Российской Федерации, нарушению единства и территориальной целостности Российской Федерации: </a:t>
            </a:r>
          </a:p>
          <a:p>
            <a:pPr>
              <a:tabLst>
                <a:tab pos="355600" algn="l"/>
              </a:tabLst>
            </a:pPr>
            <a:r>
              <a:rPr lang="ru-RU" dirty="0"/>
              <a:t>в)	</a:t>
            </a:r>
            <a:r>
              <a:rPr lang="ru-RU" b="1" dirty="0">
                <a:solidFill>
                  <a:srgbClr val="C00000"/>
                </a:solidFill>
              </a:rPr>
              <a:t>экстремистская идеология </a:t>
            </a:r>
            <a:r>
              <a:rPr lang="ru-RU" dirty="0"/>
              <a:t>- совокупность взглядов и идей, представляющих насильственные и иные противоправные действия как основное средство разрешения политических, расовых, национальных, религиозных и социальных конфликтов;</a:t>
            </a:r>
          </a:p>
          <a:p>
            <a:pPr>
              <a:tabLst>
                <a:tab pos="355600" algn="l"/>
              </a:tabLst>
            </a:pPr>
            <a:r>
              <a:rPr lang="ru-RU" dirty="0"/>
              <a:t>г)	</a:t>
            </a:r>
            <a:r>
              <a:rPr lang="ru-RU" b="1" dirty="0">
                <a:solidFill>
                  <a:srgbClr val="C00000"/>
                </a:solidFill>
              </a:rPr>
              <a:t>проявления экстремизма (экстремистские проявления) </a:t>
            </a:r>
            <a:r>
              <a:rPr lang="ru-RU" dirty="0"/>
              <a:t>- общественно опасные противоправные действия, совершаемые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способствующие возникновению или обострению межнациональных (межэтнических), межконфессиональных и региональных конфликтов, а также угрожающие конституционному строю Российской Федерации, нарушению единствам территориальной целостности Российской Федерации;</a:t>
            </a:r>
          </a:p>
          <a:p>
            <a:pPr>
              <a:tabLst>
                <a:tab pos="355600" algn="l"/>
              </a:tabLst>
            </a:pPr>
            <a:r>
              <a:rPr lang="ru-RU" dirty="0"/>
              <a:t>д)	</a:t>
            </a:r>
            <a:r>
              <a:rPr lang="ru-RU" b="1" dirty="0">
                <a:solidFill>
                  <a:srgbClr val="C00000"/>
                </a:solidFill>
              </a:rPr>
              <a:t>субъекты противодействия экстремизму </a:t>
            </a:r>
            <a:r>
              <a:rPr lang="ru-RU" dirty="0"/>
              <a:t>- федеральные органы государственной власти, органы государственной власти субъектов Российской Федерации, органы местного самоуправления;</a:t>
            </a:r>
          </a:p>
          <a:p>
            <a:pPr>
              <a:tabLst>
                <a:tab pos="355600" algn="l"/>
              </a:tabLst>
            </a:pPr>
            <a:r>
              <a:rPr lang="ru-RU" dirty="0"/>
              <a:t>е)	</a:t>
            </a:r>
            <a:r>
              <a:rPr lang="ru-RU" b="1" dirty="0">
                <a:solidFill>
                  <a:srgbClr val="C00000"/>
                </a:solidFill>
              </a:rPr>
              <a:t>противодействие экстремизму  </a:t>
            </a:r>
            <a:r>
              <a:rPr lang="ru-RU" dirty="0"/>
              <a:t>- деятельность субъектов противодействия экстремизму, направленная на выявление и устранение причин экстремистских проявлений, а также на предупреждение, пресечение, раскрытие и расследование преступлений экстремистской направленности, минимизацию и (или) ликвидацию их последствий.</a:t>
            </a:r>
          </a:p>
        </p:txBody>
      </p:sp>
      <p:sp>
        <p:nvSpPr>
          <p:cNvPr id="8" name="Прямоугольник 7"/>
          <p:cNvSpPr/>
          <p:nvPr/>
        </p:nvSpPr>
        <p:spPr>
          <a:xfrm>
            <a:off x="10495129" y="6414448"/>
            <a:ext cx="914400" cy="388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136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3"/>
          </p:nvPr>
        </p:nvSpPr>
        <p:spPr/>
        <p:txBody>
          <a:bodyPr/>
          <a:lstStyle/>
          <a:p>
            <a:fld id="{19B51A1E-902D-48AF-9020-955120F399B6}" type="slidenum">
              <a:rPr lang="ru-RU" smtClean="0">
                <a:solidFill>
                  <a:srgbClr val="FFFFFF"/>
                </a:solidFill>
              </a:rPr>
              <a:pPr/>
              <a:t>9</a:t>
            </a:fld>
            <a:endParaRPr lang="ru-RU" dirty="0">
              <a:solidFill>
                <a:srgbClr val="FFFFFF"/>
              </a:solidFill>
            </a:endParaRPr>
          </a:p>
        </p:txBody>
      </p:sp>
      <p:sp>
        <p:nvSpPr>
          <p:cNvPr id="4" name="Заголовок 3"/>
          <p:cNvSpPr>
            <a:spLocks noGrp="1"/>
          </p:cNvSpPr>
          <p:nvPr>
            <p:ph type="title"/>
          </p:nvPr>
        </p:nvSpPr>
        <p:spPr>
          <a:solidFill>
            <a:schemeClr val="bg1">
              <a:lumMod val="95000"/>
            </a:schemeClr>
          </a:solidFill>
        </p:spPr>
        <p:txBody>
          <a:bodyPr/>
          <a:lstStyle/>
          <a:p>
            <a:pPr algn="ctr"/>
            <a:r>
              <a:rPr lang="ru-RU" dirty="0" smtClean="0">
                <a:solidFill>
                  <a:schemeClr val="tx1"/>
                </a:solidFill>
              </a:rPr>
              <a:t>Соотношение  экстремизма и терроризма</a:t>
            </a:r>
            <a:endParaRPr lang="ru-RU" dirty="0">
              <a:solidFill>
                <a:schemeClr val="tx1"/>
              </a:solidFill>
            </a:endParaRPr>
          </a:p>
        </p:txBody>
      </p:sp>
      <p:sp>
        <p:nvSpPr>
          <p:cNvPr id="5" name="Прямоугольник 4"/>
          <p:cNvSpPr/>
          <p:nvPr/>
        </p:nvSpPr>
        <p:spPr>
          <a:xfrm>
            <a:off x="327545" y="1040641"/>
            <a:ext cx="5227094" cy="332664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prstClr val="black"/>
                </a:solidFill>
              </a:rPr>
              <a:t>ЭКСТРЕМИЗМ</a:t>
            </a:r>
          </a:p>
          <a:p>
            <a:pPr algn="just"/>
            <a:r>
              <a:rPr lang="ru-RU" sz="2000" dirty="0" smtClean="0">
                <a:solidFill>
                  <a:prstClr val="black"/>
                </a:solidFill>
              </a:rPr>
              <a:t>- возбуждение социальной, расовой, национальной или религиозной розни; 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a:t>
            </a:r>
            <a:endParaRPr lang="ru-RU" sz="2000" dirty="0">
              <a:solidFill>
                <a:prstClr val="black"/>
              </a:solidFill>
            </a:endParaRPr>
          </a:p>
        </p:txBody>
      </p:sp>
      <p:sp>
        <p:nvSpPr>
          <p:cNvPr id="6" name="Прямоугольник 5"/>
          <p:cNvSpPr/>
          <p:nvPr/>
        </p:nvSpPr>
        <p:spPr>
          <a:xfrm>
            <a:off x="6612340" y="1040642"/>
            <a:ext cx="5138381" cy="332664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prstClr val="black"/>
                </a:solidFill>
              </a:rPr>
              <a:t>ТЕРРОРИЗМ</a:t>
            </a:r>
          </a:p>
          <a:p>
            <a:pPr algn="just"/>
            <a:r>
              <a:rPr lang="ru-RU" sz="2000" dirty="0" smtClean="0">
                <a:solidFill>
                  <a:prstClr val="black"/>
                </a:solidFill>
              </a:rPr>
              <a:t>- идеология </a:t>
            </a:r>
            <a:r>
              <a:rPr lang="ru-RU" sz="2000" dirty="0">
                <a:solidFill>
                  <a:prstClr val="black"/>
                </a:solidFill>
              </a:rPr>
              <a:t>насилия и практика воздействия на принятие решения органами государственной власти, органами местного самоуправления или международными организациями, связанные с устрашением населения и (или) иными формами противоправных насильственных действий.</a:t>
            </a:r>
          </a:p>
        </p:txBody>
      </p:sp>
      <p:sp>
        <p:nvSpPr>
          <p:cNvPr id="7" name="Двойная стрелка влево/вправо 6"/>
          <p:cNvSpPr/>
          <p:nvPr/>
        </p:nvSpPr>
        <p:spPr>
          <a:xfrm>
            <a:off x="5520520" y="1811740"/>
            <a:ext cx="1091820" cy="914400"/>
          </a:xfrm>
          <a:prstGeom prst="lef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C00000"/>
              </a:solidFill>
            </a:endParaRPr>
          </a:p>
        </p:txBody>
      </p:sp>
      <p:sp>
        <p:nvSpPr>
          <p:cNvPr id="8" name="Прямоугольник 7"/>
          <p:cNvSpPr/>
          <p:nvPr/>
        </p:nvSpPr>
        <p:spPr>
          <a:xfrm>
            <a:off x="10522423" y="64008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9" name="Прямоугольник 8"/>
          <p:cNvSpPr/>
          <p:nvPr/>
        </p:nvSpPr>
        <p:spPr>
          <a:xfrm>
            <a:off x="450376" y="4503760"/>
            <a:ext cx="11204812" cy="176056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0850" algn="just"/>
            <a:r>
              <a:rPr lang="ru-RU" sz="2200" dirty="0">
                <a:solidFill>
                  <a:schemeClr val="tx1"/>
                </a:solidFill>
              </a:rPr>
              <a:t>Экстремизм и терроризм - схожие понятия, но имеющие четкие различия. И то, и другое является уголовным преступлением. При этом терроризм - это общественно опасное преступление, имеющее в качестве объекта жизни людей.</a:t>
            </a:r>
          </a:p>
          <a:p>
            <a:pPr indent="450850" algn="just"/>
            <a:r>
              <a:rPr lang="ru-RU" sz="2200" dirty="0">
                <a:solidFill>
                  <a:schemeClr val="tx1"/>
                </a:solidFill>
              </a:rPr>
              <a:t>Терроризм является ответвлением </a:t>
            </a:r>
            <a:r>
              <a:rPr lang="ru-RU" sz="2200" dirty="0" smtClean="0">
                <a:solidFill>
                  <a:schemeClr val="tx1"/>
                </a:solidFill>
              </a:rPr>
              <a:t>экстремизма, его крайним проявлением. </a:t>
            </a:r>
            <a:r>
              <a:rPr lang="ru-RU" sz="2200" dirty="0">
                <a:solidFill>
                  <a:schemeClr val="tx1"/>
                </a:solidFill>
              </a:rPr>
              <a:t>Экстремизм создает почву для созревания террора. </a:t>
            </a:r>
            <a:endParaRPr lang="ru-RU" sz="2200" dirty="0">
              <a:solidFill>
                <a:prstClr val="black"/>
              </a:solidFill>
            </a:endParaRPr>
          </a:p>
        </p:txBody>
      </p:sp>
    </p:spTree>
    <p:extLst>
      <p:ext uri="{BB962C8B-B14F-4D97-AF65-F5344CB8AC3E}">
        <p14:creationId xmlns:p14="http://schemas.microsoft.com/office/powerpoint/2010/main" val="3725767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2.xml><?xml version="1.0" encoding="utf-8"?>
<a:theme xmlns:a="http://schemas.openxmlformats.org/drawingml/2006/main" name="2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558_TF16411250.potx" id="{A260DA37-CFC9-4D02-84AC-0507580D9156}" vid="{7B0E278F-2D2E-40C5-B449-266E5B0CACED}"/>
    </a:ext>
  </a:extLst>
</a:theme>
</file>

<file path=ppt/theme/theme3.xml><?xml version="1.0" encoding="utf-8"?>
<a:theme xmlns:a="http://schemas.openxmlformats.org/drawingml/2006/main" name="4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4.xml><?xml version="1.0" encoding="utf-8"?>
<a:theme xmlns:a="http://schemas.openxmlformats.org/drawingml/2006/main" name="5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5.xml><?xml version="1.0" encoding="utf-8"?>
<a:theme xmlns:a="http://schemas.openxmlformats.org/drawingml/2006/main" name="7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6.xml><?xml version="1.0" encoding="utf-8"?>
<a:theme xmlns:a="http://schemas.openxmlformats.org/drawingml/2006/main" name="8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7.xml><?xml version="1.0" encoding="utf-8"?>
<a:theme xmlns:a="http://schemas.openxmlformats.org/drawingml/2006/main" name="9_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558_TF16411250.potx" id="{A260DA37-CFC9-4D02-84AC-0507580D9156}" vid="{7B0E278F-2D2E-40C5-B449-266E5B0CACED}"/>
    </a:ext>
  </a:extLst>
</a:theme>
</file>

<file path=ppt/theme/theme8.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6dc4bcd6-49db-4c07-9060-8acfc67cef9f"/>
    <ds:schemaRef ds:uri="http://purl.org/dc/terms/"/>
    <ds:schemaRef ds:uri="http://schemas.microsoft.com/office/infopath/2007/PartnerControls"/>
    <ds:schemaRef ds:uri="http://schemas.openxmlformats.org/package/2006/metadata/core-properties"/>
    <ds:schemaRef ds:uri="fb0879af-3eba-417a-a55a-ffe6dcd6ca77"/>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Яркая бизнес-презентация</Template>
  <TotalTime>0</TotalTime>
  <Words>6302</Words>
  <Application>Microsoft Office PowerPoint</Application>
  <PresentationFormat>Произвольный</PresentationFormat>
  <Paragraphs>402</Paragraphs>
  <Slides>59</Slides>
  <Notes>2</Notes>
  <HiddenSlides>0</HiddenSlides>
  <MMClips>0</MMClips>
  <ScaleCrop>false</ScaleCrop>
  <HeadingPairs>
    <vt:vector size="4" baseType="variant">
      <vt:variant>
        <vt:lpstr>Тема</vt:lpstr>
      </vt:variant>
      <vt:variant>
        <vt:i4>7</vt:i4>
      </vt:variant>
      <vt:variant>
        <vt:lpstr>Заголовки слайдов</vt:lpstr>
      </vt:variant>
      <vt:variant>
        <vt:i4>59</vt:i4>
      </vt:variant>
    </vt:vector>
  </HeadingPairs>
  <TitlesOfParts>
    <vt:vector size="66" baseType="lpstr">
      <vt:lpstr>Тема Office</vt:lpstr>
      <vt:lpstr>2_Тема Office</vt:lpstr>
      <vt:lpstr>4_Тема Office</vt:lpstr>
      <vt:lpstr>5_Тема Office</vt:lpstr>
      <vt:lpstr>7_Тема Office</vt:lpstr>
      <vt:lpstr>8_Тема Office</vt:lpstr>
      <vt:lpstr>9_Тема Office</vt:lpstr>
      <vt:lpstr>Тема. Участие и содействие экстремизму и терроризму: ответственность по законодательству Российской Федерации</vt:lpstr>
      <vt:lpstr>Вопросы лекции</vt:lpstr>
      <vt:lpstr>1. Радикальная и деструктивная деятельность: соотношение основных понятий</vt:lpstr>
      <vt:lpstr>Понятия «деструкция», «деструктивное» (от лат. «destructio» - разрушение, уничтожение, гибель, истребление, разорение, опустошение) связываются с чем-то «нехорошим», вредным, разрушительным для человека и организации</vt:lpstr>
      <vt:lpstr>Трансформация радикальной, деструктивной деятельности</vt:lpstr>
      <vt:lpstr>Презентация PowerPoint</vt:lpstr>
      <vt:lpstr>Соотношение  понятий «террор» и «терроризм»</vt:lpstr>
      <vt:lpstr>Основные понятия </vt:lpstr>
      <vt:lpstr>Соотношение  экстремизма и терроризма</vt:lpstr>
      <vt:lpstr>Виды экстремистской деятельности</vt:lpstr>
      <vt:lpstr>Виды экстремистской деятельности (продолжение)</vt:lpstr>
      <vt:lpstr>ДОПОЛНИТЕЛЬНЫЕ ОПРЕДЕЛЕНИЯ </vt:lpstr>
      <vt:lpstr>Презентация PowerPoint</vt:lpstr>
      <vt:lpstr>2. Правовая основа противодействия экстремизму и терроризму</vt:lpstr>
      <vt:lpstr>Правовую основу борьбы с экстремизмом и терроризмом составляют: </vt:lpstr>
      <vt:lpstr>3. Субъекты и виды ответственности за экстремистскую деятельность</vt:lpstr>
      <vt:lpstr>Презентация PowerPoint</vt:lpstr>
      <vt:lpstr>Ответственность должностных лиц, государственных и муниципальных служащих за осуществление ими экстремистской деятельности</vt:lpstr>
      <vt:lpstr>Ответственность граждан Российской Федерации, иностранных граждан и лиц без гражданства за осуществление экстремистской деятельности</vt:lpstr>
      <vt:lpstr>4. Административная ответственность за экстремистскую деятельность</vt:lpstr>
      <vt:lpstr>Статья 5.26 КоАП. Нарушение законодательства о свободе совести, свободе вероисповедания и о религиозных объединениях.</vt:lpstr>
      <vt:lpstr>Статья 13.15 КоАП. Злоупотребление свободой массовой информации</vt:lpstr>
      <vt:lpstr>Статья 13.15 КоАП. Злоупотребление свободой массовой информации (продолжение)</vt:lpstr>
      <vt:lpstr>Статья 13.15 КоАП. Злоупотребление свободой массовой информации (продолжение)</vt:lpstr>
      <vt:lpstr>Статья 13.15 КоАП. Злоупотребление свободой массовой информации (продолжение)</vt:lpstr>
      <vt:lpstr>Ст. 20.28 КоАП. Организация деятельности общественного или религиозного объединения, в отношении которого действует имеющее законную силу решение о приостановлении его деятельности, а также участие в такой деятельности </vt:lpstr>
      <vt:lpstr>Ст. 20.29 КоАП. Производство и распространение экстремистских материалов</vt:lpstr>
      <vt:lpstr>Ст. 20.3 КоАП. Пропаганда либо публичное демонстрирование нацистской атрибутики или символики,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законами</vt:lpstr>
      <vt:lpstr>5. Уголовная ответственность за экстремистскую деятельность</vt:lpstr>
      <vt:lpstr>Уголовная ответственность за экстремистскую деятельность</vt:lpstr>
      <vt:lpstr>Уголовная ответственность за экстремистскую деятельность (продолжение)</vt:lpstr>
      <vt:lpstr>Уголовная ответственность за экстремистскую деятельность (продолжение)</vt:lpstr>
      <vt:lpstr>Уголовная ответственность за экстремистскую деятельность (продолжение)</vt:lpstr>
      <vt:lpstr>Уголовная ответственность за экстремистскую деятельность (продолжение)</vt:lpstr>
      <vt:lpstr>6. Уголовная ответственность за терроризм</vt:lpstr>
      <vt:lpstr>Терроризм в широком понимании</vt:lpstr>
      <vt:lpstr>Презентация PowerPoint</vt:lpstr>
      <vt:lpstr>Отличительные признаки терроризма</vt:lpstr>
      <vt:lpstr>Понятие терроризма</vt:lpstr>
      <vt:lpstr>Понятие террористической деятельности</vt:lpstr>
      <vt:lpstr>Понятие террористического акта</vt:lpstr>
      <vt:lpstr>Преступления, по которым производится оценка уровня террористической активности</vt:lpstr>
      <vt:lpstr>Преступления, по которым производится оценка уровня террористической активности</vt:lpstr>
      <vt:lpstr>Уголовная ответственность за терроризм</vt:lpstr>
      <vt:lpstr>Уголовная ответственность за терроризм</vt:lpstr>
      <vt:lpstr>Уголовная ответственность за терроризм</vt:lpstr>
      <vt:lpstr>Уголовная ответственность за терроризм</vt:lpstr>
      <vt:lpstr>Уголовная ответственность за терроризм</vt:lpstr>
      <vt:lpstr>7. Механизм реализации запрета распространения экстремистских материалов и экстремизма в сети Интернет</vt:lpstr>
      <vt:lpstr>Презентация PowerPoint</vt:lpstr>
      <vt:lpstr>Порядок признания информационных материалов экстремистскими</vt:lpstr>
      <vt:lpstr>БЛОКИРОВКА В ИНТЕРНЕТЕ</vt:lpstr>
      <vt:lpstr>РЕПОСТ, ЛАЙКИ  В ИНТЕРНЕТЕ</vt:lpstr>
      <vt:lpstr>Презентация PowerPoint</vt:lpstr>
      <vt:lpstr>Презентация PowerPoint</vt:lpstr>
      <vt:lpstr>УГОЛОВНАЯ ОТВЕТСТВЕННОСТЬ ЗА КОММЕНТАРИИ, ЛАЙКИ, РЕПОСТЫ И ДРУГИЕ ДЕЙСТВИЯ В СОЦИАЛЬНЫХ СЕТЯХ</vt:lpstr>
      <vt:lpstr>УГОЛОВНАЯ ОТВЕТСТВЕННОСТЬ ЗА КОММЕНТАРИИ, ЛАЙКИ, РЕПОСТЫ И ДРУГИЕ ДЕЙСТВИЯ В СОЦИАЛЬНЫХ СЕТЯХ</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2018-12-21T07:22:08Z</dcterms:created>
  <dcterms:modified xsi:type="dcterms:W3CDTF">2021-09-03T07:29:23Z</dcterms:modified>
</cp:coreProperties>
</file>